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4" r:id="rId18"/>
    <p:sldId id="275" r:id="rId19"/>
    <p:sldId id="276" r:id="rId20"/>
    <p:sldId id="283" r:id="rId21"/>
    <p:sldId id="284" r:id="rId22"/>
    <p:sldId id="285" r:id="rId23"/>
    <p:sldId id="286" r:id="rId24"/>
    <p:sldId id="289" r:id="rId25"/>
    <p:sldId id="290"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718"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47E74-8FB3-4543-BE8C-AB84F9AA1E97}" type="datetimeFigureOut">
              <a:rPr lang="en-CA" smtClean="0"/>
              <a:t>17/04/2016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54E8D-C58E-45B8-BD64-9FDF561C8DAD}" type="slidenum">
              <a:rPr lang="en-CA" smtClean="0"/>
              <a:t>‹#›</a:t>
            </a:fld>
            <a:endParaRPr lang="en-CA"/>
          </a:p>
        </p:txBody>
      </p:sp>
    </p:spTree>
    <p:extLst>
      <p:ext uri="{BB962C8B-B14F-4D97-AF65-F5344CB8AC3E}">
        <p14:creationId xmlns:p14="http://schemas.microsoft.com/office/powerpoint/2010/main" val="370979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2790825"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Thanks for sharing all that information with us Rick! There’s loads going on with APWA and available to all OPWA members.</a:t>
            </a:r>
          </a:p>
          <a:p>
            <a:pPr eaLnBrk="1" hangingPunct="1">
              <a:spcBef>
                <a:spcPct val="0"/>
              </a:spcBef>
            </a:pPr>
            <a:endParaRPr lang="en-CA" altLang="en-US" smtClean="0"/>
          </a:p>
          <a:p>
            <a:pPr eaLnBrk="1" hangingPunct="1">
              <a:spcBef>
                <a:spcPct val="0"/>
              </a:spcBef>
            </a:pPr>
            <a:r>
              <a:rPr lang="en-CA" altLang="en-US" smtClean="0"/>
              <a:t>Now it’s my turn to tell you about a bit about what the Canadian Public Works Association is up to….</a:t>
            </a:r>
          </a:p>
          <a:p>
            <a:pPr eaLnBrk="1" hangingPunct="1">
              <a:spcBef>
                <a:spcPct val="0"/>
              </a:spcBef>
            </a:pPr>
            <a:endParaRPr lang="en-CA" altLang="en-US" smtClean="0"/>
          </a:p>
          <a:p>
            <a:pPr eaLnBrk="1" hangingPunct="1">
              <a:spcBef>
                <a:spcPct val="0"/>
              </a:spcBef>
            </a:pPr>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79080F3D-DD4F-4C19-9E58-EC2CC27147DF}" type="slidenum">
              <a:rPr lang="en-CA" altLang="en-US" sz="1200" smtClean="0">
                <a:solidFill>
                  <a:srgbClr val="000000"/>
                </a:solidFill>
              </a:rPr>
              <a:pPr/>
              <a:t>1</a:t>
            </a:fld>
            <a:endParaRPr lang="en-CA" altLang="en-US"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First key finding: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More than a third of our municipal infrastructure is in fair, poor or very poor condition, increasing the risk of service disruptions and the cost of repairs that are deferred into the future.</a:t>
            </a:r>
          </a:p>
          <a:p>
            <a:endParaRPr lang="en-CA" sz="1400" dirty="0" smtClean="0"/>
          </a:p>
          <a:p>
            <a:r>
              <a:rPr lang="en-US" dirty="0" smtClean="0"/>
              <a:t>The survey asked municipalities to qualitatively assess their infrastructure according to a five-point rating scale ranging from Very Good to Very Poor </a:t>
            </a:r>
          </a:p>
          <a:p>
            <a:endParaRPr lang="en-US" dirty="0" smtClean="0"/>
          </a:p>
          <a:p>
            <a:r>
              <a:rPr lang="en-US" dirty="0" smtClean="0"/>
              <a:t>The results show that nearly 35% of assets overall are in need of attention. Assets in fair, poor and very poor conditions represent a call for action. </a:t>
            </a:r>
          </a:p>
          <a:p>
            <a:endParaRPr lang="en-US" dirty="0" smtClean="0"/>
          </a:p>
        </p:txBody>
      </p:sp>
      <p:sp>
        <p:nvSpPr>
          <p:cNvPr id="4" name="Slide Number Placeholder 3"/>
          <p:cNvSpPr>
            <a:spLocks noGrp="1"/>
          </p:cNvSpPr>
          <p:nvPr>
            <p:ph type="sldNum" sz="quarter" idx="10"/>
          </p:nvPr>
        </p:nvSpPr>
        <p:spPr/>
        <p:txBody>
          <a:bodyPr/>
          <a:lstStyle/>
          <a:p>
            <a:fld id="{3B76FF05-99FF-43B1-86D1-0EB5D883402D}"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figure from the report provides a summary of the physical condition ratings by</a:t>
            </a:r>
            <a:r>
              <a:rPr lang="en-US" baseline="0" dirty="0" smtClean="0"/>
              <a:t> asset classes</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 sure how well you can see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demonstrate that roads, municipal buildings, sport and recreation facilities and public transit are the asset classes most in need of attention. </a:t>
            </a:r>
            <a:endParaRPr lang="en-CA" sz="1400" dirty="0" smtClean="0"/>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Second key finding:</a:t>
            </a:r>
          </a:p>
          <a:p>
            <a:r>
              <a:rPr lang="en-US" dirty="0" smtClean="0"/>
              <a:t>Increasing reinvestment rates will stop the deterioration of municipal infrastructure. </a:t>
            </a:r>
          </a:p>
          <a:p>
            <a:endParaRPr lang="en-US" dirty="0" smtClean="0"/>
          </a:p>
          <a:p>
            <a:r>
              <a:rPr lang="en-US" dirty="0" smtClean="0"/>
              <a:t>The 2016 CIRC found that rates of reinvestment are lower than targets recommended by asset management practitioners. The rate can vary based on factors such as the age of the infrastructure, the level of service and risk tolerance. The recommended values provided in the report are based on the experience of municipal asset management practitioners and are intended to be informative in nature.</a:t>
            </a:r>
          </a:p>
          <a:p>
            <a:endParaRPr lang="en-US" dirty="0" smtClean="0"/>
          </a:p>
        </p:txBody>
      </p:sp>
      <p:sp>
        <p:nvSpPr>
          <p:cNvPr id="4" name="Slide Number Placeholder 3"/>
          <p:cNvSpPr>
            <a:spLocks noGrp="1"/>
          </p:cNvSpPr>
          <p:nvPr>
            <p:ph type="sldNum" sz="quarter" idx="10"/>
          </p:nvPr>
        </p:nvSpPr>
        <p:spPr/>
        <p:txBody>
          <a:bodyPr/>
          <a:lstStyle/>
          <a:p>
            <a:fld id="{3B76FF05-99FF-43B1-86D1-0EB5D883402D}"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a:t>
            </a:r>
            <a:r>
              <a:rPr lang="en-US" dirty="0" smtClean="0"/>
              <a:t>demonstrates the gap between current and target reinvestment levels for each asset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Roads and sidewalks, storm water, and sport and recreation infrastructure presented the largest gaps in terms of current and target rates of reinvestment, with water systems-related facilities not far behind. </a:t>
            </a:r>
            <a:endParaRPr lang="en-CA" sz="1400" dirty="0" smtClean="0"/>
          </a:p>
          <a:p>
            <a:endParaRPr lang="en-US" dirty="0" smtClean="0"/>
          </a:p>
          <a:p>
            <a:endParaRPr lang="en-US" dirty="0" smtClean="0"/>
          </a:p>
          <a:p>
            <a:r>
              <a:rPr lang="en-US" dirty="0" smtClean="0"/>
              <a:t>Continuing down this path will result in a gradual decline of physical condition levels that will impact municipal services.  </a:t>
            </a:r>
          </a:p>
          <a:p>
            <a:endParaRPr lang="en-US" dirty="0" smtClean="0"/>
          </a:p>
          <a:p>
            <a:r>
              <a:rPr lang="en-US" dirty="0" smtClean="0"/>
              <a:t>When contrasted with target reinvestment rates, it becomes clear that current levels of reinvestment in municipal infrastructure are inadequate.</a:t>
            </a:r>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 down this path will result in a gradual decline of physical condition levels that will impact municipal services.  </a:t>
            </a:r>
          </a:p>
          <a:p>
            <a:endParaRPr lang="en-US" dirty="0" smtClean="0"/>
          </a:p>
          <a:p>
            <a:r>
              <a:rPr lang="en-US" dirty="0" smtClean="0"/>
              <a:t>When contrasted with target reinvestment rates, it becomes clear that current levels of reinvestment in municipal infrastructure are inadequate.</a:t>
            </a:r>
            <a:endParaRPr lang="en-CA" sz="1400" dirty="0" smtClean="0"/>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 reinvestment rates will save money in the long-term. </a:t>
            </a:r>
          </a:p>
          <a:p>
            <a:endParaRPr lang="en-US" dirty="0" smtClean="0"/>
          </a:p>
          <a:p>
            <a:r>
              <a:rPr lang="en-US" dirty="0" smtClean="0"/>
              <a:t>Without an increase in current reinvestment rates, the condition of Canada’s core municipal infrastructure will gradually decline, costing more money and risking service disruption. </a:t>
            </a:r>
          </a:p>
          <a:p>
            <a:endParaRPr lang="en-US" dirty="0" smtClean="0"/>
          </a:p>
        </p:txBody>
      </p:sp>
      <p:sp>
        <p:nvSpPr>
          <p:cNvPr id="4" name="Slide Number Placeholder 3"/>
          <p:cNvSpPr>
            <a:spLocks noGrp="1"/>
          </p:cNvSpPr>
          <p:nvPr>
            <p:ph type="sldNum" sz="quarter" idx="10"/>
          </p:nvPr>
        </p:nvSpPr>
        <p:spPr/>
        <p:txBody>
          <a:bodyPr/>
          <a:lstStyle/>
          <a:p>
            <a:fld id="{3B76FF05-99FF-43B1-86D1-0EB5D883402D}"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Building for today’s communities and tomorrow’s Canada requires long-term planning.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Survey results demonstrate that, if our current rates of reinvestment do not change, the condition of Canada’s existing municipal infrastructure will decline.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long-term plan is needed to ensure our</a:t>
            </a:r>
            <a:r>
              <a:rPr lang="en-US" baseline="0" dirty="0" smtClean="0"/>
              <a:t> communities</a:t>
            </a:r>
            <a:r>
              <a:rPr lang="en-US" dirty="0" smtClean="0"/>
              <a:t> can continue to rely upon essential public services without disruption. This would also allow municipalities to plan for projected population growth, keep up with technological innovation, and deal with the increasing impact of extreme weather events.</a:t>
            </a: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But, One of the challenges we face is building the capacity of local governments to use asset management practices to manage their local infrastructure</a:t>
            </a:r>
            <a:r>
              <a:rPr lang="en-CA" sz="1400" kern="1200" baseline="0" dirty="0" smtClean="0">
                <a:solidFill>
                  <a:schemeClr val="tx1"/>
                </a:solidFill>
                <a:effectLst/>
                <a:latin typeface="Verdana" panose="020B0604030504040204" pitchFamily="34" charset="0"/>
                <a:ea typeface="+mn-ea"/>
                <a:cs typeface="+mn-cs"/>
              </a:rPr>
              <a:t> to ensure good long term planning.</a:t>
            </a: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The 2016 Report Card found that almost two thirds of larger cities have a formal asset management process but in smaller municipalities that drops to just a third.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Building this capacity requires a commitment and support from the federal, provincial and territorial governments.  </a:t>
            </a: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nearly 40% of responding municipalities reported publishing a state of infrastructure report (SOIR).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Once again, results varied according to the size of the municipality. Only 10% of small municipalities reported publishing an SOIR, whereas levels reached 56% for medium-sized municipalities and 63% for large municipalities.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Therefore it is clear that all communities, particularly smaller municipalities, would benefit from increased asset management capacity. </a:t>
            </a: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Second key finding:</a:t>
            </a:r>
          </a:p>
          <a:p>
            <a:r>
              <a:rPr lang="en-US" dirty="0" smtClean="0"/>
              <a:t>Increasing reinvestment rates will stop the deterioration of municipal infrastructure. </a:t>
            </a:r>
          </a:p>
          <a:p>
            <a:endParaRPr lang="en-US" dirty="0" smtClean="0"/>
          </a:p>
          <a:p>
            <a:r>
              <a:rPr lang="en-US" dirty="0" smtClean="0"/>
              <a:t>The 2016 CIRC found that rates of reinvestment are lower than targets recommended by asset management practitioners. The rate can vary based on factors such as the age of the infrastructure, the level of service and risk tolerance. The recommended values provided in the report are based on the experience of municipal asset management practitioners and are intended to be informative in nature.</a:t>
            </a:r>
          </a:p>
          <a:p>
            <a:endParaRPr lang="en-US" dirty="0" smtClean="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19</a:t>
            </a:fld>
            <a:endParaRPr lang="en-C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20776" y="685488"/>
            <a:ext cx="2835275" cy="209237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CPWA was created to provide a voice for public works in Canada </a:t>
            </a:r>
          </a:p>
          <a:p>
            <a:pPr eaLnBrk="1" hangingPunct="1">
              <a:spcBef>
                <a:spcPct val="0"/>
              </a:spcBef>
            </a:pPr>
            <a:endParaRPr lang="en-CA" altLang="en-US" smtClean="0"/>
          </a:p>
          <a:p>
            <a:pPr eaLnBrk="1" hangingPunct="1">
              <a:spcBef>
                <a:spcPct val="0"/>
              </a:spcBef>
            </a:pPr>
            <a:r>
              <a:rPr lang="en-CA" altLang="en-US" smtClean="0"/>
              <a:t>And what that means, is that CPWA has a very specific mandate around Advocacy and Outreach at the Federal level.  As you heard, APWA national and the chapters provide the resources, training, education and advocacy at the local and provincial level, which allows CPWA to focus our activities in Ottawa and with the Canadian government.</a:t>
            </a:r>
          </a:p>
          <a:p>
            <a:pPr eaLnBrk="1" hangingPunct="1">
              <a:spcBef>
                <a:spcPct val="0"/>
              </a:spcBef>
            </a:pPr>
            <a:endParaRPr lang="en-CA" altLang="en-US" smtClean="0"/>
          </a:p>
          <a:p>
            <a:pPr eaLnBrk="1" hangingPunct="1">
              <a:spcBef>
                <a:spcPct val="0"/>
              </a:spcBef>
            </a:pPr>
            <a:r>
              <a:rPr lang="en-CA" altLang="en-US" smtClean="0"/>
              <a:t>CPWA is governed by a Board of Directors representing the eight Canadian chapters and it’s this Board that sets the priorities and activities for CPWA each year.  </a:t>
            </a:r>
          </a:p>
          <a:p>
            <a:pPr eaLnBrk="1" hangingPunct="1">
              <a:spcBef>
                <a:spcPct val="0"/>
              </a:spcBef>
            </a:pPr>
            <a:endParaRPr lang="en-CA" altLang="en-US" smtClean="0"/>
          </a:p>
          <a:p>
            <a:pPr eaLnBrk="1" hangingPunct="1">
              <a:spcBef>
                <a:spcPct val="0"/>
              </a:spcBef>
            </a:pPr>
            <a:r>
              <a:rPr lang="en-CA" altLang="en-US" smtClean="0"/>
              <a:t>2016 marks the 30</a:t>
            </a:r>
            <a:r>
              <a:rPr lang="en-CA" altLang="en-US" baseline="30000" smtClean="0"/>
              <a:t>th</a:t>
            </a:r>
            <a:r>
              <a:rPr lang="en-CA" altLang="en-US" smtClean="0"/>
              <a:t> anniversary of CPWA and today is the unveiling of our special new logo to commemorate the milestone!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D7760C55-CD3E-451A-A708-D7F90D75EFC6}" type="slidenum">
              <a:rPr lang="en-CA" altLang="en-US" sz="1200" smtClean="0">
                <a:solidFill>
                  <a:srgbClr val="000000"/>
                </a:solidFill>
              </a:rPr>
              <a:pPr/>
              <a:t>2</a:t>
            </a:fld>
            <a:endParaRPr lang="en-CA" altLang="en-US" sz="120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a:t>
            </a:r>
            <a:r>
              <a:rPr lang="en-US" dirty="0" smtClean="0"/>
              <a:t>demonstrates the gap between current and target reinvestment levels for each asset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Roads and sidewalks, storm water, and sport and recreation infrastructure presented the largest gaps in terms of current and target rates of reinvestment, with water systems-related facilities not far behind. </a:t>
            </a:r>
            <a:endParaRPr lang="en-CA" sz="1400" dirty="0" smtClean="0"/>
          </a:p>
          <a:p>
            <a:endParaRPr lang="en-US" dirty="0" smtClean="0"/>
          </a:p>
          <a:p>
            <a:endParaRPr lang="en-US" dirty="0" smtClean="0"/>
          </a:p>
          <a:p>
            <a:r>
              <a:rPr lang="en-US" dirty="0" smtClean="0"/>
              <a:t>Continuing down this path will result in a gradual decline of physical condition levels that will impact municipal services.  </a:t>
            </a:r>
          </a:p>
          <a:p>
            <a:endParaRPr lang="en-US" dirty="0" smtClean="0"/>
          </a:p>
          <a:p>
            <a:r>
              <a:rPr lang="en-US" dirty="0" smtClean="0"/>
              <a:t>When contrasted with target reinvestment rates, it becomes clear that current levels of reinvestment in municipal infrastructure are inadequate.</a:t>
            </a:r>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20</a:t>
            </a:fld>
            <a:endParaRPr lang="en-CA">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 down this path will result in a gradual decline of physical condition levels that will impact municipal services.  </a:t>
            </a:r>
          </a:p>
          <a:p>
            <a:endParaRPr lang="en-US" dirty="0" smtClean="0"/>
          </a:p>
          <a:p>
            <a:r>
              <a:rPr lang="en-US" dirty="0" smtClean="0"/>
              <a:t>When contrasted with target reinvestment rates, it becomes clear that current levels of reinvestment in municipal infrastructure are inadequate.</a:t>
            </a:r>
            <a:endParaRPr lang="en-CA" sz="1400" dirty="0" smtClean="0"/>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21</a:t>
            </a:fld>
            <a:endParaRPr lang="en-CA">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 reinvestment rates will save money in the long-term. </a:t>
            </a:r>
          </a:p>
          <a:p>
            <a:endParaRPr lang="en-US" dirty="0" smtClean="0"/>
          </a:p>
          <a:p>
            <a:r>
              <a:rPr lang="en-US" dirty="0" smtClean="0"/>
              <a:t>Without an increase in current reinvestment rates, the condition of Canada’s core municipal infrastructure will gradually decline, costing more money and risking service disruption. </a:t>
            </a:r>
          </a:p>
          <a:p>
            <a:endParaRPr lang="en-US" dirty="0" smtClean="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22</a:t>
            </a:fld>
            <a:endParaRPr lang="en-CA">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But, One of the challenges we face is building the capacity of local governments to use asset management practices to manage their local infrastructure</a:t>
            </a:r>
            <a:r>
              <a:rPr lang="en-CA" sz="1400" kern="1200" baseline="0" dirty="0" smtClean="0">
                <a:solidFill>
                  <a:schemeClr val="tx1"/>
                </a:solidFill>
                <a:effectLst/>
                <a:latin typeface="Verdana" panose="020B0604030504040204" pitchFamily="34" charset="0"/>
                <a:ea typeface="+mn-ea"/>
                <a:cs typeface="+mn-cs"/>
              </a:rPr>
              <a:t> to ensure good long term planning.</a:t>
            </a: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The 2016 Report Card found that almost two thirds of larger cities have a formal asset management process but in smaller municipalities that drops to just a third.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effectLst/>
                <a:latin typeface="Verdana" panose="020B0604030504040204" pitchFamily="34" charset="0"/>
                <a:ea typeface="+mn-ea"/>
                <a:cs typeface="+mn-cs"/>
              </a:rPr>
              <a:t>Building this capacity requires a commitment and support from the federal, provincial and territorial governments.  </a:t>
            </a: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23</a:t>
            </a:fld>
            <a:endParaRPr lang="en-CA">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nearly 40% of responding municipalities reported publishing a state of infrastructure report (SOIR).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Once again, results varied according to the size of the municipality. Only 10% of small municipalities reported publishing an SOIR, whereas levels reached 56% for medium-sized municipalities and 63% for large municipalities.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Therefore it is clear that all communities, particularly smaller municipalities, would benefit from increased asset management capacity. </a:t>
            </a: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24</a:t>
            </a:fld>
            <a:endParaRPr lang="en-CA">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Building for today’s communities and tomorrow’s Canada requires long-term planning.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Survey results demonstrate that, if our current rates of reinvestment do not change, the condition of Canada’s existing municipal infrastructure will decline.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long-term plan is needed to ensure our</a:t>
            </a:r>
            <a:r>
              <a:rPr lang="en-US" baseline="0" dirty="0" smtClean="0"/>
              <a:t> communities</a:t>
            </a:r>
            <a:r>
              <a:rPr lang="en-US" dirty="0" smtClean="0"/>
              <a:t> can continue to rely upon essential public services without disruption. This would also allow municipalities to plan for projected population growth, keep up with technological innovation, and deal with the increasing impact of extreme weather events.</a:t>
            </a: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kern="1200" dirty="0" smtClean="0">
              <a:solidFill>
                <a:schemeClr val="tx1"/>
              </a:solidFill>
              <a:effectLst/>
              <a:latin typeface="Verdana" panose="020B0604030504040204" pitchFamily="34" charset="0"/>
              <a:ea typeface="+mn-ea"/>
              <a:cs typeface="+mn-cs"/>
            </a:endParaRP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solidFill>
                  <a:prstClr val="black"/>
                </a:solidFill>
              </a:rPr>
              <a:pPr/>
              <a:t>25</a:t>
            </a:fld>
            <a:endParaRPr lang="en-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04900" y="685489"/>
            <a:ext cx="2781300" cy="205177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In terms of outreach activities, the NPWW Campaign to promote the important work of public works professionals across the county is a significant annual activity for CPWA.  </a:t>
            </a:r>
          </a:p>
          <a:p>
            <a:pPr eaLnBrk="1" hangingPunct="1">
              <a:spcBef>
                <a:spcPct val="0"/>
              </a:spcBef>
            </a:pPr>
            <a:endParaRPr lang="en-CA" altLang="en-US" smtClean="0"/>
          </a:p>
          <a:p>
            <a:pPr eaLnBrk="1" hangingPunct="1">
              <a:spcBef>
                <a:spcPct val="0"/>
              </a:spcBef>
            </a:pPr>
            <a:r>
              <a:rPr lang="en-CA" altLang="en-US" smtClean="0"/>
              <a:t>We assist chapters in seeking proclamations from all of the provinces and territories and also from the Prime Minister’s office, which serves to highlight public works in the political arena.</a:t>
            </a:r>
          </a:p>
          <a:p>
            <a:pPr eaLnBrk="1" hangingPunct="1">
              <a:spcBef>
                <a:spcPct val="0"/>
              </a:spcBef>
            </a:pPr>
            <a:endParaRPr lang="en-CA" altLang="en-US" smtClean="0"/>
          </a:p>
          <a:p>
            <a:pPr eaLnBrk="1" hangingPunct="1">
              <a:spcBef>
                <a:spcPct val="0"/>
              </a:spcBef>
            </a:pPr>
            <a:r>
              <a:rPr lang="en-CA" altLang="en-US" smtClean="0"/>
              <a:t>National Public Works Week is promoted through CPWA social media channels, email, our website, and media releases.</a:t>
            </a:r>
          </a:p>
          <a:p>
            <a:pPr eaLnBrk="1" hangingPunct="1">
              <a:spcBef>
                <a:spcPct val="0"/>
              </a:spcBef>
            </a:pPr>
            <a:endParaRPr lang="en-CA" altLang="en-US" smtClean="0"/>
          </a:p>
          <a:p>
            <a:pPr eaLnBrk="1" hangingPunct="1">
              <a:spcBef>
                <a:spcPct val="0"/>
              </a:spcBef>
            </a:pPr>
            <a:r>
              <a:rPr lang="en-CA" altLang="en-US" smtClean="0"/>
              <a:t>Finally, to encourage participation in NPWW, CPWA has an developed annual awards to recognize the best NPWW programs from across the country.  This not only generates some healthy competition  but the award presentations also serves as another opportunity to highlight public works.</a:t>
            </a:r>
          </a:p>
          <a:p>
            <a:pPr eaLnBrk="1" hangingPunct="1">
              <a:spcBef>
                <a:spcPct val="0"/>
              </a:spcBef>
            </a:pPr>
            <a:endParaRPr lang="en-CA" altLang="en-US" smtClean="0"/>
          </a:p>
          <a:p>
            <a:pPr eaLnBrk="1" hangingPunct="1">
              <a:spcBef>
                <a:spcPct val="0"/>
              </a:spcBef>
            </a:pPr>
            <a:endParaRPr lang="en-CA"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8F638839-FD9E-4B01-88EF-E1574D184532}" type="slidenum">
              <a:rPr lang="en-CA" altLang="en-US" sz="1200" smtClean="0"/>
              <a:pPr/>
              <a:t>3</a:t>
            </a:fld>
            <a:endParaRPr lang="en-CA"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04900" y="685489"/>
            <a:ext cx="2781300" cy="205177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Another opportunity for outreach to our Canadian members is at Public Works Expo (or the event formerly known as Congress).</a:t>
            </a:r>
          </a:p>
          <a:p>
            <a:pPr eaLnBrk="1" hangingPunct="1">
              <a:spcBef>
                <a:spcPct val="0"/>
              </a:spcBef>
            </a:pPr>
            <a:endParaRPr lang="en-CA" altLang="en-US" smtClean="0"/>
          </a:p>
          <a:p>
            <a:pPr eaLnBrk="1" hangingPunct="1">
              <a:spcBef>
                <a:spcPct val="0"/>
              </a:spcBef>
            </a:pPr>
            <a:r>
              <a:rPr lang="en-CA" altLang="en-US" smtClean="0"/>
              <a:t>Every year, CPWA hosts a luncheon featuring a current topic or speaker…for example, last year in Pheonix, Brock Carlton, CAO of the Federation of Canadian Municipalities gave us some terrific pre-election insight.</a:t>
            </a:r>
          </a:p>
          <a:p>
            <a:pPr eaLnBrk="1" hangingPunct="1">
              <a:spcBef>
                <a:spcPct val="0"/>
              </a:spcBef>
            </a:pPr>
            <a:endParaRPr lang="en-CA" altLang="en-US" smtClean="0"/>
          </a:p>
          <a:p>
            <a:pPr eaLnBrk="1" hangingPunct="1">
              <a:spcBef>
                <a:spcPct val="0"/>
              </a:spcBef>
            </a:pPr>
            <a:r>
              <a:rPr lang="en-CA" altLang="en-US" smtClean="0"/>
              <a:t>We also host an International Infrastructure roundtable at PWX which is a terrific opportunity for public works professionals around the globe to share best practices.  </a:t>
            </a:r>
          </a:p>
          <a:p>
            <a:pPr eaLnBrk="1" hangingPunct="1">
              <a:spcBef>
                <a:spcPct val="0"/>
              </a:spcBef>
            </a:pPr>
            <a:endParaRPr lang="en-CA" altLang="en-US" smtClean="0"/>
          </a:p>
          <a:p>
            <a:pPr eaLnBrk="1" hangingPunct="1">
              <a:spcBef>
                <a:spcPct val="0"/>
              </a:spcBef>
            </a:pPr>
            <a:r>
              <a:rPr lang="en-CA" altLang="en-US" smtClean="0"/>
              <a:t>And finally, every year CPWA hosts a Canadian content focussed education session…as an example, last year both Alan and I led the session which highlighted what going on in Ottawa pre-election while the previous year was a moderated panel discussing the pro’s and con’s of P3’s in Canada.</a:t>
            </a:r>
          </a:p>
          <a:p>
            <a:pPr eaLnBrk="1" hangingPunct="1">
              <a:spcBef>
                <a:spcPct val="0"/>
              </a:spcBef>
            </a:pPr>
            <a:endParaRPr lang="en-CA"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0D5E71DF-A229-4F07-B2FF-E536535CB484}" type="slidenum">
              <a:rPr lang="en-CA" altLang="en-US" sz="1200" smtClean="0"/>
              <a:pPr/>
              <a:t>4</a:t>
            </a:fld>
            <a:endParaRPr lang="en-CA"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04900" y="685489"/>
            <a:ext cx="2781300" cy="205177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So that brings us to CPWA advocacy activities…</a:t>
            </a:r>
          </a:p>
          <a:p>
            <a:pPr eaLnBrk="1" hangingPunct="1">
              <a:spcBef>
                <a:spcPct val="0"/>
              </a:spcBef>
            </a:pPr>
            <a:endParaRPr lang="en-CA" altLang="en-US" smtClean="0"/>
          </a:p>
          <a:p>
            <a:pPr eaLnBrk="1" hangingPunct="1">
              <a:spcBef>
                <a:spcPct val="0"/>
              </a:spcBef>
            </a:pPr>
            <a:r>
              <a:rPr lang="en-CA" altLang="en-US" smtClean="0"/>
              <a:t>The Board has set some key priorities that form the basis of all our discussions with federal government politicians and their staff…</a:t>
            </a:r>
          </a:p>
          <a:p>
            <a:pPr eaLnBrk="1" hangingPunct="1">
              <a:spcBef>
                <a:spcPct val="0"/>
              </a:spcBef>
            </a:pPr>
            <a:endParaRPr lang="en-CA" altLang="en-US" smtClean="0"/>
          </a:p>
          <a:p>
            <a:pPr eaLnBrk="1" hangingPunct="1">
              <a:spcBef>
                <a:spcPct val="0"/>
              </a:spcBef>
            </a:pPr>
            <a:r>
              <a:rPr lang="en-CA" altLang="en-US" smtClean="0"/>
              <a:t>The first is that municipalities need dependable, predictable infrastructure funding.</a:t>
            </a:r>
          </a:p>
          <a:p>
            <a:pPr eaLnBrk="1" hangingPunct="1">
              <a:spcBef>
                <a:spcPct val="0"/>
              </a:spcBef>
            </a:pPr>
            <a:endParaRPr lang="en-CA" altLang="en-US" smtClean="0"/>
          </a:p>
          <a:p>
            <a:pPr eaLnBrk="1" hangingPunct="1">
              <a:spcBef>
                <a:spcPct val="0"/>
              </a:spcBef>
            </a:pPr>
            <a:r>
              <a:rPr lang="en-CA" altLang="en-US" smtClean="0"/>
              <a:t>Second, the we need to build capacity in municipal asset management…</a:t>
            </a:r>
          </a:p>
          <a:p>
            <a:pPr eaLnBrk="1" hangingPunct="1">
              <a:spcBef>
                <a:spcPct val="0"/>
              </a:spcBef>
            </a:pPr>
            <a:endParaRPr lang="en-CA" altLang="en-US" smtClean="0"/>
          </a:p>
          <a:p>
            <a:pPr eaLnBrk="1" hangingPunct="1">
              <a:spcBef>
                <a:spcPct val="0"/>
              </a:spcBef>
            </a:pPr>
            <a:r>
              <a:rPr lang="en-CA" altLang="en-US" smtClean="0"/>
              <a:t>And third, we need to embed sustainability in all public works projects.  </a:t>
            </a:r>
          </a:p>
          <a:p>
            <a:pPr eaLnBrk="1" hangingPunct="1">
              <a:spcBef>
                <a:spcPct val="0"/>
              </a:spcBef>
            </a:pPr>
            <a:endParaRPr lang="en-CA" altLang="en-US" smtClean="0"/>
          </a:p>
          <a:p>
            <a:pPr eaLnBrk="1" hangingPunct="1">
              <a:spcBef>
                <a:spcPct val="0"/>
              </a:spcBef>
            </a:pPr>
            <a:r>
              <a:rPr lang="en-CA" altLang="en-US" smtClean="0"/>
              <a:t>There are clearly many sub-points to these key priorities depending on who we are talking to, but these three areas are the root or guiding principles when it comes to CPWA’s advocacy efforts.  </a:t>
            </a:r>
          </a:p>
          <a:p>
            <a:pPr eaLnBrk="1" hangingPunct="1">
              <a:spcBef>
                <a:spcPct val="0"/>
              </a:spcBef>
            </a:pPr>
            <a:endParaRPr lang="en-CA" altLang="en-US" smtClean="0"/>
          </a:p>
          <a:p>
            <a:pPr eaLnBrk="1" hangingPunct="1">
              <a:spcBef>
                <a:spcPct val="0"/>
              </a:spcBef>
            </a:pPr>
            <a:r>
              <a:rPr lang="en-CA" altLang="en-US" smtClean="0"/>
              <a:t>So that’s the what, now how have we gotten the message across….?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DBB08320-23E7-4C87-8331-3F02CD89A332}" type="slidenum">
              <a:rPr lang="en-CA" altLang="en-US" sz="1200" smtClean="0"/>
              <a:pPr/>
              <a:t>5</a:t>
            </a:fld>
            <a:endParaRPr lang="en-CA"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04900" y="685489"/>
            <a:ext cx="2781300" cy="205177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85800" y="4344025"/>
            <a:ext cx="54864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Over the years, CPWA has built and continued to strengthen relationships with other like minded infrastructure stakeholders like FCM, Engineers Canada, the Canadian Construction Association, the Canadian Society for Civil Engineers, Canadian Network of Asset Managers, and others who help amplify our message. </a:t>
            </a:r>
          </a:p>
          <a:p>
            <a:pPr eaLnBrk="1" hangingPunct="1">
              <a:spcBef>
                <a:spcPct val="0"/>
              </a:spcBef>
            </a:pPr>
            <a:endParaRPr lang="en-US" altLang="en-US" b="1" smtClean="0"/>
          </a:p>
          <a:p>
            <a:pPr eaLnBrk="1" hangingPunct="1">
              <a:spcBef>
                <a:spcPct val="0"/>
              </a:spcBef>
            </a:pPr>
            <a:r>
              <a:rPr lang="en-US" altLang="en-US" b="1" smtClean="0"/>
              <a:t>The Municipal Infrastructure Forum</a:t>
            </a:r>
            <a:r>
              <a:rPr lang="en-US" altLang="en-US" smtClean="0"/>
              <a:t> has been a successful collaboration that created a united voice for input to the federal government on the New Build Canada Plan and more recently, last year during the Federal election campaign period and currently as we head into the federal budget under the new Liberal government.   </a:t>
            </a:r>
          </a:p>
          <a:p>
            <a:pPr eaLnBrk="1" hangingPunct="1">
              <a:spcBef>
                <a:spcPct val="0"/>
              </a:spcBef>
            </a:pPr>
            <a:r>
              <a:rPr lang="en-US" altLang="en-US" smtClean="0"/>
              <a:t>	</a:t>
            </a:r>
          </a:p>
          <a:p>
            <a:pPr eaLnBrk="1" hangingPunct="1">
              <a:spcBef>
                <a:spcPct val="0"/>
              </a:spcBef>
            </a:pPr>
            <a:r>
              <a:rPr lang="en-US" altLang="en-US" b="1" smtClean="0"/>
              <a:t>And of course, the Canadian Infrastructure Report Card was another major collaborative project for CPWA and CPWA is one of the CIRC founding partners.</a:t>
            </a:r>
            <a:endParaRPr lang="en-CA"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B8613F49-AA50-48D4-A7CC-5B8BBBD131EA}" type="slidenum">
              <a:rPr lang="en-CA" altLang="en-US" sz="1200" smtClean="0"/>
              <a:pPr/>
              <a:t>6</a:t>
            </a:fld>
            <a:endParaRPr lang="en-CA"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mn-ea"/>
                <a:cs typeface="+mn-cs"/>
              </a:rPr>
              <a:t>The Canadian Infrastructure Report Card (CIRC) provides an assessment of the health of municipal infrastructure as reported by cities and communities across Canada.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mn-ea"/>
                <a:cs typeface="+mn-cs"/>
              </a:rPr>
              <a:t>It is not a prescriptive document</a:t>
            </a:r>
            <a:r>
              <a:rPr lang="en-US" sz="1400" kern="1200" baseline="0" dirty="0" smtClean="0">
                <a:solidFill>
                  <a:schemeClr val="tx1"/>
                </a:solidFill>
                <a:effectLst/>
                <a:latin typeface="Verdana" panose="020B0604030504040204" pitchFamily="34" charset="0"/>
                <a:ea typeface="+mn-ea"/>
                <a:cs typeface="+mn-cs"/>
              </a:rPr>
              <a:t> – in other words,</a:t>
            </a:r>
            <a:r>
              <a:rPr lang="en-US" sz="1400" kern="1200" dirty="0" smtClean="0">
                <a:solidFill>
                  <a:schemeClr val="tx1"/>
                </a:solidFill>
                <a:effectLst/>
                <a:latin typeface="Verdana" panose="020B0604030504040204" pitchFamily="34" charset="0"/>
                <a:ea typeface="+mn-ea"/>
                <a:cs typeface="+mn-cs"/>
              </a:rPr>
              <a:t> it does not provide recommendations for action, nor does it forecast future capital requirements resulting from municipal growth.</a:t>
            </a:r>
            <a:endParaRPr lang="en-CA" sz="1400" kern="1200" dirty="0" smtClean="0">
              <a:solidFill>
                <a:schemeClr val="tx1"/>
              </a:solidFill>
              <a:effectLst/>
              <a:latin typeface="Verdana" panose="020B0604030504040204" pitchFamily="34" charset="0"/>
              <a:ea typeface="+mn-ea"/>
              <a:cs typeface="+mn-cs"/>
            </a:endParaRPr>
          </a:p>
          <a:p>
            <a:endParaRPr lang="en-CA" sz="1400" dirty="0" smtClean="0"/>
          </a:p>
          <a:p>
            <a:pPr lvl="0">
              <a:spcBef>
                <a:spcPts val="1200"/>
              </a:spcBef>
              <a:buFont typeface="Wingdings" pitchFamily="2" charset="2"/>
              <a:buNone/>
            </a:pPr>
            <a:r>
              <a:rPr lang="en-US" sz="1400" dirty="0" smtClean="0"/>
              <a:t>However,</a:t>
            </a:r>
            <a:r>
              <a:rPr lang="en-US" sz="1400" baseline="0" dirty="0" smtClean="0"/>
              <a:t> it does r</a:t>
            </a:r>
            <a:r>
              <a:rPr lang="en-US" sz="1400" dirty="0" smtClean="0"/>
              <a:t>aise awareness on the key infrastructure challenges Canada is facing</a:t>
            </a:r>
          </a:p>
          <a:p>
            <a:pPr lvl="0">
              <a:spcBef>
                <a:spcPts val="1200"/>
              </a:spcBef>
              <a:buFont typeface="Wingdings" pitchFamily="2" charset="2"/>
              <a:buNone/>
            </a:pPr>
            <a:endParaRPr lang="en-US" sz="1400" dirty="0" smtClean="0"/>
          </a:p>
          <a:p>
            <a:pPr lvl="0">
              <a:spcBef>
                <a:spcPts val="1200"/>
              </a:spcBef>
              <a:buFont typeface="Wingdings" pitchFamily="2" charset="2"/>
              <a:buNone/>
            </a:pPr>
            <a:r>
              <a:rPr lang="en-US" sz="1400" dirty="0" smtClean="0"/>
              <a:t>And it</a:t>
            </a:r>
            <a:r>
              <a:rPr lang="en-US" sz="1400" baseline="0" dirty="0" smtClean="0"/>
              <a:t> i</a:t>
            </a:r>
            <a:r>
              <a:rPr lang="en-US" sz="1400" dirty="0" smtClean="0"/>
              <a:t>nforms stakeholders about issues and trends to enable evidence-based decision making</a:t>
            </a: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mn-ea"/>
                <a:cs typeface="+mn-cs"/>
              </a:rPr>
              <a:t>The 2016 Canadian Infrastructure Report Card builds and improves on the first CIRC, published in 2012.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mn-ea"/>
                <a:cs typeface="+mn-cs"/>
              </a:rPr>
              <a:t>Before the 2012 Report Card, there had been many attempts to achieve a similar product but none quite so wide ranging. The organizations involved in this project believed that working together towards a shared objective was a better use of resources than working parallel to each other.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mn-ea"/>
              <a:cs typeface="+mn-cs"/>
            </a:endParaRPr>
          </a:p>
          <a:p>
            <a:pPr rtl="0"/>
            <a:r>
              <a:rPr lang="en-US" b="0" i="0" u="none" strike="noStrike" kern="1200" baseline="0" dirty="0" smtClean="0">
                <a:solidFill>
                  <a:schemeClr val="tx1"/>
                </a:solidFill>
              </a:rPr>
              <a:t>The Steering Committee was composed of Canadian Public Works Association, Federation of Canadian Municipalities, Canadian Construction Association, and Canadian Society for Civil Engineers</a:t>
            </a:r>
          </a:p>
          <a:p>
            <a:pPr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Report Card was generated using survey results from 123 municipalities representing almost 20 million Canadians.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provided an assessment of the condition of four primary asset categories of municipal infrastructure: drinking-water systems, wastewater and stormwater networks, and municipal roads.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Report Card provides information on a number of factors, including the physical condition of the infrastructure, the available capacity, the value of the infrastructure systems, and the type of management systems that are used to collect information and make infrastructure investment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Report did</a:t>
            </a:r>
            <a:r>
              <a:rPr lang="en-US" baseline="0" dirty="0" smtClean="0"/>
              <a:t> </a:t>
            </a:r>
            <a:r>
              <a:rPr lang="en-US" dirty="0" smtClean="0"/>
              <a:t> not include recommendations for changes to infrastructure policies or actions</a:t>
            </a:r>
            <a:r>
              <a:rPr lang="en-US" baseline="0" dirty="0" smtClean="0"/>
              <a:t> since was carried out as objective assessment but it certainly demonstrated the need for infrastructure investments.</a:t>
            </a:r>
          </a:p>
          <a:p>
            <a:pPr rtl="0"/>
            <a:endParaRPr lang="en-US" b="0" i="0" u="none" strike="noStrike" kern="1200" baseline="0" dirty="0" smtClean="0">
              <a:solidFill>
                <a:schemeClr val="tx1"/>
              </a:solidFill>
            </a:endParaRPr>
          </a:p>
          <a:p>
            <a:pPr rtl="0"/>
            <a:r>
              <a:rPr lang="en-US" b="0" i="0" u="none" strike="noStrike" kern="1200" baseline="0" dirty="0" smtClean="0">
                <a:solidFill>
                  <a:schemeClr val="tx1"/>
                </a:solidFill>
              </a:rPr>
              <a:t>What also became apparent through the data collection process is that many municipalities across the country lack capacity to accurately assess their infrastructure</a:t>
            </a:r>
          </a:p>
          <a:p>
            <a:pPr rtl="0"/>
            <a:endParaRPr lang="en-US" b="0" i="0" u="none" strike="noStrike" kern="1200" baseline="0" dirty="0" smtClean="0">
              <a:solidFill>
                <a:schemeClr val="tx1"/>
              </a:solidFill>
            </a:endParaRPr>
          </a:p>
          <a:p>
            <a:pPr rtl="0"/>
            <a:r>
              <a:rPr lang="en-US" b="0" i="0" u="none" strike="noStrike" kern="1200" baseline="0" dirty="0" smtClean="0">
                <a:solidFill>
                  <a:schemeClr val="tx1"/>
                </a:solidFill>
              </a:rPr>
              <a:t>In fact, 346 municipalities registered – but less than half – only 123 - had adequate data to actually participate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kern="1200" dirty="0" smtClean="0">
                <a:solidFill>
                  <a:schemeClr val="tx1"/>
                </a:solidFill>
                <a:effectLst/>
              </a:rPr>
              <a:t>So, much was learned from the 2012 results and so the 2016 report contains some</a:t>
            </a:r>
            <a:r>
              <a:rPr lang="en-US" b="0" i="0" kern="1200" baseline="0" dirty="0" smtClean="0">
                <a:solidFill>
                  <a:schemeClr val="tx1"/>
                </a:solidFill>
                <a:effectLst/>
              </a:rPr>
              <a:t> enhancements.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kern="1200" dirty="0" smtClean="0">
                <a:solidFill>
                  <a:schemeClr val="tx1"/>
                </a:solidFill>
                <a:effectLst/>
              </a:rPr>
              <a:t>The report card has been expanded to included information on the state of municipal transit, sport and recreation infrastructure, buildings,</a:t>
            </a:r>
            <a:r>
              <a:rPr lang="en-US" b="0" i="0" kern="1200" baseline="0" dirty="0" smtClean="0">
                <a:solidFill>
                  <a:schemeClr val="tx1"/>
                </a:solidFill>
                <a:effectLst/>
              </a:rPr>
              <a:t> </a:t>
            </a:r>
            <a:r>
              <a:rPr lang="en-US" b="0" i="0" kern="1200" dirty="0" smtClean="0">
                <a:solidFill>
                  <a:schemeClr val="tx1"/>
                </a:solidFill>
                <a:effectLst/>
              </a:rPr>
              <a:t>asset management, and local bridges. </a:t>
            </a:r>
          </a:p>
          <a:p>
            <a:endParaRPr lang="en-CA"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latin typeface="Verdana" panose="020B0604030504040204" pitchFamily="34" charset="0"/>
                <a:ea typeface="+mn-ea"/>
                <a:cs typeface="+mn-cs"/>
              </a:rPr>
              <a:t>To</a:t>
            </a:r>
            <a:r>
              <a:rPr lang="en-CA" sz="1400" kern="1200" baseline="0" dirty="0" smtClean="0">
                <a:solidFill>
                  <a:schemeClr val="tx1"/>
                </a:solidFill>
                <a:latin typeface="Verdana" panose="020B0604030504040204" pitchFamily="34" charset="0"/>
                <a:ea typeface="+mn-ea"/>
                <a:cs typeface="+mn-cs"/>
              </a:rPr>
              <a:t> assist with these new asset classes, two new associations were added to the steering committee:  the </a:t>
            </a:r>
            <a:r>
              <a:rPr lang="en-CA" sz="1400" kern="1200" dirty="0" smtClean="0">
                <a:solidFill>
                  <a:schemeClr val="tx1"/>
                </a:solidFill>
                <a:latin typeface="Verdana" panose="020B0604030504040204" pitchFamily="34" charset="0"/>
                <a:ea typeface="+mn-ea"/>
                <a:cs typeface="+mn-cs"/>
              </a:rPr>
              <a:t>Federal-Provincial/Territorial Sport Committee (FPTSC) and the Canadian Urban Transit Association (CUTA) which provided funding to support expansion</a:t>
            </a:r>
          </a:p>
          <a:p>
            <a:endParaRPr lang="en-CA"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kern="1200" dirty="0" smtClean="0">
                <a:solidFill>
                  <a:schemeClr val="tx1"/>
                </a:solidFill>
                <a:latin typeface="Verdana" panose="020B0604030504040204" pitchFamily="34" charset="0"/>
                <a:ea typeface="+mn-ea"/>
                <a:cs typeface="+mn-cs"/>
              </a:rPr>
              <a:t>The </a:t>
            </a:r>
            <a:r>
              <a:rPr lang="en-CA" sz="1400" kern="1200" dirty="0" err="1" smtClean="0">
                <a:solidFill>
                  <a:schemeClr val="tx1"/>
                </a:solidFill>
                <a:latin typeface="Verdana" panose="020B0604030504040204" pitchFamily="34" charset="0"/>
                <a:ea typeface="+mn-ea"/>
                <a:cs typeface="+mn-cs"/>
              </a:rPr>
              <a:t>muncipal</a:t>
            </a:r>
            <a:r>
              <a:rPr lang="en-CA" sz="1400" kern="1200" dirty="0" smtClean="0">
                <a:solidFill>
                  <a:schemeClr val="tx1"/>
                </a:solidFill>
                <a:latin typeface="Verdana" panose="020B0604030504040204" pitchFamily="34" charset="0"/>
                <a:ea typeface="+mn-ea"/>
                <a:cs typeface="+mn-cs"/>
              </a:rPr>
              <a:t> Survey questionnaire was refined form 2012 and launched in October 2014 – and</a:t>
            </a:r>
            <a:r>
              <a:rPr lang="en-CA" sz="1400" kern="1200" baseline="0" dirty="0" smtClean="0">
                <a:solidFill>
                  <a:schemeClr val="tx1"/>
                </a:solidFill>
                <a:latin typeface="Verdana" panose="020B0604030504040204" pitchFamily="34" charset="0"/>
                <a:ea typeface="+mn-ea"/>
                <a:cs typeface="+mn-cs"/>
              </a:rPr>
              <a:t> I hope that many of you municipal folks in the room participated.</a:t>
            </a:r>
            <a:endParaRPr lang="en-CA" sz="1400" kern="1200" dirty="0" smtClean="0">
              <a:solidFill>
                <a:schemeClr val="tx1"/>
              </a:solidFill>
              <a:latin typeface="Verdana" panose="020B0604030504040204" pitchFamily="34" charset="0"/>
              <a:ea typeface="+mn-ea"/>
              <a:cs typeface="+mn-cs"/>
            </a:endParaRPr>
          </a:p>
          <a:p>
            <a:endParaRPr lang="en-CA" sz="1400" dirty="0"/>
          </a:p>
        </p:txBody>
      </p:sp>
      <p:sp>
        <p:nvSpPr>
          <p:cNvPr id="4" name="Slide Number Placeholder 3"/>
          <p:cNvSpPr>
            <a:spLocks noGrp="1"/>
          </p:cNvSpPr>
          <p:nvPr>
            <p:ph type="sldNum" sz="quarter" idx="10"/>
          </p:nvPr>
        </p:nvSpPr>
        <p:spPr/>
        <p:txBody>
          <a:bodyPr/>
          <a:lstStyle/>
          <a:p>
            <a:fld id="{3B76FF05-99FF-43B1-86D1-0EB5D883402D}"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7052B7-82EF-409F-BBE0-181CA9970066}" type="datetimeFigureOut">
              <a:rPr lang="en-CA" smtClean="0"/>
              <a:t>17/04/2016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30586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7052B7-82EF-409F-BBE0-181CA9970066}" type="datetimeFigureOut">
              <a:rPr lang="en-CA" smtClean="0"/>
              <a:t>17/04/2016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395623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7052B7-82EF-409F-BBE0-181CA9970066}" type="datetimeFigureOut">
              <a:rPr lang="en-CA" smtClean="0"/>
              <a:t>17/04/2016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384132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E10C203-46C4-48E8-9601-6E17A1599F30}" type="datetimeFigureOut">
              <a:rPr lang="en-CA"/>
              <a:pPr>
                <a:defRPr/>
              </a:pPr>
              <a:t>17/04/2016</a:t>
            </a:fld>
            <a:endParaRPr lang="en-CA"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30459E6A-FD96-41BE-B446-CC02EA0B4347}" type="slidenum">
              <a:rPr lang="en-CA" altLang="en-US"/>
              <a:pPr>
                <a:defRPr/>
              </a:pPr>
              <a:t>‹#›</a:t>
            </a:fld>
            <a:endParaRPr lang="en-CA" altLang="en-US"/>
          </a:p>
        </p:txBody>
      </p:sp>
    </p:spTree>
    <p:extLst>
      <p:ext uri="{BB962C8B-B14F-4D97-AF65-F5344CB8AC3E}">
        <p14:creationId xmlns:p14="http://schemas.microsoft.com/office/powerpoint/2010/main" val="2582899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0E74498-2760-4F6A-9651-27716267FA45}" type="datetimeFigureOut">
              <a:rPr lang="en-CA"/>
              <a:pPr>
                <a:defRPr/>
              </a:pPr>
              <a:t>17/04/2016</a:t>
            </a:fld>
            <a:endParaRPr lang="en-CA"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12122F38-4730-444E-A0A7-1E083B08E483}" type="slidenum">
              <a:rPr lang="en-CA" altLang="en-US"/>
              <a:pPr>
                <a:defRPr/>
              </a:pPr>
              <a:t>‹#›</a:t>
            </a:fld>
            <a:endParaRPr lang="en-CA" altLang="en-US"/>
          </a:p>
        </p:txBody>
      </p:sp>
    </p:spTree>
    <p:extLst>
      <p:ext uri="{BB962C8B-B14F-4D97-AF65-F5344CB8AC3E}">
        <p14:creationId xmlns:p14="http://schemas.microsoft.com/office/powerpoint/2010/main" val="326482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22CFCDF-9257-4EDE-A5CA-E576275CFB40}" type="datetimeFigureOut">
              <a:rPr lang="en-CA"/>
              <a:pPr>
                <a:defRPr/>
              </a:pPr>
              <a:t>17/04/2016</a:t>
            </a:fld>
            <a:endParaRPr lang="en-CA"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36E96B9D-31A0-4F1B-A628-222E385FE4BA}" type="slidenum">
              <a:rPr lang="en-CA" altLang="en-US"/>
              <a:pPr>
                <a:defRPr/>
              </a:pPr>
              <a:t>‹#›</a:t>
            </a:fld>
            <a:endParaRPr lang="en-CA" altLang="en-US"/>
          </a:p>
        </p:txBody>
      </p:sp>
    </p:spTree>
    <p:extLst>
      <p:ext uri="{BB962C8B-B14F-4D97-AF65-F5344CB8AC3E}">
        <p14:creationId xmlns:p14="http://schemas.microsoft.com/office/powerpoint/2010/main" val="84688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AC78BC-9310-4B72-BE6B-71A04D5D7707}" type="datetimeFigureOut">
              <a:rPr lang="en-CA"/>
              <a:pPr>
                <a:defRPr/>
              </a:pPr>
              <a:t>17/04/2016</a:t>
            </a:fld>
            <a:endParaRPr lang="en-CA"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B955FA27-6E23-43B8-BE0F-0EFC55417D03}" type="slidenum">
              <a:rPr lang="en-CA" altLang="en-US"/>
              <a:pPr>
                <a:defRPr/>
              </a:pPr>
              <a:t>‹#›</a:t>
            </a:fld>
            <a:endParaRPr lang="en-CA" altLang="en-US"/>
          </a:p>
        </p:txBody>
      </p:sp>
    </p:spTree>
    <p:extLst>
      <p:ext uri="{BB962C8B-B14F-4D97-AF65-F5344CB8AC3E}">
        <p14:creationId xmlns:p14="http://schemas.microsoft.com/office/powerpoint/2010/main" val="174687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52E8822-2137-4403-B5F7-8CB2EA37A8E4}" type="datetimeFigureOut">
              <a:rPr lang="en-CA"/>
              <a:pPr>
                <a:defRPr/>
              </a:pPr>
              <a:t>17/04/2016</a:t>
            </a:fld>
            <a:endParaRPr lang="en-CA"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pPr>
              <a:defRPr/>
            </a:pPr>
            <a:fld id="{8CC23E8F-9352-4FB6-9C54-0F1712856C5F}" type="slidenum">
              <a:rPr lang="en-CA" altLang="en-US"/>
              <a:pPr>
                <a:defRPr/>
              </a:pPr>
              <a:t>‹#›</a:t>
            </a:fld>
            <a:endParaRPr lang="en-CA" altLang="en-US"/>
          </a:p>
        </p:txBody>
      </p:sp>
    </p:spTree>
    <p:extLst>
      <p:ext uri="{BB962C8B-B14F-4D97-AF65-F5344CB8AC3E}">
        <p14:creationId xmlns:p14="http://schemas.microsoft.com/office/powerpoint/2010/main" val="2173719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9AC0A3A-2C5B-487D-8323-381C9FA8F761}" type="datetimeFigureOut">
              <a:rPr lang="en-CA"/>
              <a:pPr>
                <a:defRPr/>
              </a:pPr>
              <a:t>17/04/2016</a:t>
            </a:fld>
            <a:endParaRPr lang="en-CA"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pPr>
              <a:defRPr/>
            </a:pPr>
            <a:fld id="{28977D1F-BC83-475B-9540-22D288E191A6}" type="slidenum">
              <a:rPr lang="en-CA" altLang="en-US"/>
              <a:pPr>
                <a:defRPr/>
              </a:pPr>
              <a:t>‹#›</a:t>
            </a:fld>
            <a:endParaRPr lang="en-CA" altLang="en-US"/>
          </a:p>
        </p:txBody>
      </p:sp>
    </p:spTree>
    <p:extLst>
      <p:ext uri="{BB962C8B-B14F-4D97-AF65-F5344CB8AC3E}">
        <p14:creationId xmlns:p14="http://schemas.microsoft.com/office/powerpoint/2010/main" val="20945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020163DA-445B-439C-8FC0-031A845E6008}" type="datetimeFigureOut">
              <a:rPr lang="en-CA"/>
              <a:pPr>
                <a:defRPr/>
              </a:pPr>
              <a:t>17/04/2016</a:t>
            </a:fld>
            <a:endParaRPr lang="en-CA"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pPr>
              <a:defRPr/>
            </a:pPr>
            <a:fld id="{FBA10107-2F7A-4166-A743-D2DB9B941D9A}" type="slidenum">
              <a:rPr lang="en-CA" altLang="en-US"/>
              <a:pPr>
                <a:defRPr/>
              </a:pPr>
              <a:t>‹#›</a:t>
            </a:fld>
            <a:endParaRPr lang="en-CA" altLang="en-US"/>
          </a:p>
        </p:txBody>
      </p:sp>
    </p:spTree>
    <p:extLst>
      <p:ext uri="{BB962C8B-B14F-4D97-AF65-F5344CB8AC3E}">
        <p14:creationId xmlns:p14="http://schemas.microsoft.com/office/powerpoint/2010/main" val="147890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FC0A6B1-11E0-4480-8FAD-C118083D305E}" type="datetimeFigureOut">
              <a:rPr lang="en-CA"/>
              <a:pPr>
                <a:defRPr/>
              </a:pPr>
              <a:t>17/04/2016</a:t>
            </a:fld>
            <a:endParaRPr lang="en-CA"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25A015FA-3AD3-4748-8901-8DD213AB5B72}" type="slidenum">
              <a:rPr lang="en-CA" altLang="en-US"/>
              <a:pPr>
                <a:defRPr/>
              </a:pPr>
              <a:t>‹#›</a:t>
            </a:fld>
            <a:endParaRPr lang="en-CA" altLang="en-US"/>
          </a:p>
        </p:txBody>
      </p:sp>
    </p:spTree>
    <p:extLst>
      <p:ext uri="{BB962C8B-B14F-4D97-AF65-F5344CB8AC3E}">
        <p14:creationId xmlns:p14="http://schemas.microsoft.com/office/powerpoint/2010/main" val="307195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7052B7-82EF-409F-BBE0-181CA9970066}" type="datetimeFigureOut">
              <a:rPr lang="en-CA" smtClean="0"/>
              <a:t>17/04/2016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301846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1433A0F7-A745-4AEB-BE8F-68CDEEFDF406}" type="datetimeFigureOut">
              <a:rPr lang="en-CA"/>
              <a:pPr>
                <a:defRPr/>
              </a:pPr>
              <a:t>17/04/2016</a:t>
            </a:fld>
            <a:endParaRPr lang="en-CA"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EEFFC49C-B4F9-4A2D-B088-A76BFA4965F7}" type="slidenum">
              <a:rPr lang="en-CA" altLang="en-US"/>
              <a:pPr>
                <a:defRPr/>
              </a:pPr>
              <a:t>‹#›</a:t>
            </a:fld>
            <a:endParaRPr lang="en-CA" altLang="en-US"/>
          </a:p>
        </p:txBody>
      </p:sp>
    </p:spTree>
    <p:extLst>
      <p:ext uri="{BB962C8B-B14F-4D97-AF65-F5344CB8AC3E}">
        <p14:creationId xmlns:p14="http://schemas.microsoft.com/office/powerpoint/2010/main" val="334304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EE898BC-E875-407B-A5D9-C792D4D62CA0}" type="datetimeFigureOut">
              <a:rPr lang="en-CA"/>
              <a:pPr>
                <a:defRPr/>
              </a:pPr>
              <a:t>17/04/2016</a:t>
            </a:fld>
            <a:endParaRPr lang="en-CA"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1AF8B785-0E20-4443-A5EC-F641F5D1C524}" type="slidenum">
              <a:rPr lang="en-CA" altLang="en-US"/>
              <a:pPr>
                <a:defRPr/>
              </a:pPr>
              <a:t>‹#›</a:t>
            </a:fld>
            <a:endParaRPr lang="en-CA" altLang="en-US"/>
          </a:p>
        </p:txBody>
      </p:sp>
    </p:spTree>
    <p:extLst>
      <p:ext uri="{BB962C8B-B14F-4D97-AF65-F5344CB8AC3E}">
        <p14:creationId xmlns:p14="http://schemas.microsoft.com/office/powerpoint/2010/main" val="2030863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11BC3371-2BDA-48D4-B87F-14EDD9EE9B85}" type="datetimeFigureOut">
              <a:rPr lang="en-CA"/>
              <a:pPr>
                <a:defRPr/>
              </a:pPr>
              <a:t>17/04/2016</a:t>
            </a:fld>
            <a:endParaRPr lang="en-CA"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0AEECC0C-5C86-4A48-85E5-669D3DC16986}" type="slidenum">
              <a:rPr lang="en-CA" altLang="en-US"/>
              <a:pPr>
                <a:defRPr/>
              </a:pPr>
              <a:t>‹#›</a:t>
            </a:fld>
            <a:endParaRPr lang="en-CA" altLang="en-US"/>
          </a:p>
        </p:txBody>
      </p:sp>
    </p:spTree>
    <p:extLst>
      <p:ext uri="{BB962C8B-B14F-4D97-AF65-F5344CB8AC3E}">
        <p14:creationId xmlns:p14="http://schemas.microsoft.com/office/powerpoint/2010/main" val="24075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052B7-82EF-409F-BBE0-181CA9970066}" type="datetimeFigureOut">
              <a:rPr lang="en-CA" smtClean="0"/>
              <a:t>17/04/2016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331954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97052B7-82EF-409F-BBE0-181CA9970066}" type="datetimeFigureOut">
              <a:rPr lang="en-CA" smtClean="0"/>
              <a:t>17/04/2016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108353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97052B7-82EF-409F-BBE0-181CA9970066}" type="datetimeFigureOut">
              <a:rPr lang="en-CA" smtClean="0"/>
              <a:t>17/04/2016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120514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97052B7-82EF-409F-BBE0-181CA9970066}" type="datetimeFigureOut">
              <a:rPr lang="en-CA" smtClean="0"/>
              <a:t>17/04/2016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259215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052B7-82EF-409F-BBE0-181CA9970066}" type="datetimeFigureOut">
              <a:rPr lang="en-CA" smtClean="0"/>
              <a:t>17/04/2016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7349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052B7-82EF-409F-BBE0-181CA9970066}" type="datetimeFigureOut">
              <a:rPr lang="en-CA" smtClean="0"/>
              <a:t>17/04/2016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63500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052B7-82EF-409F-BBE0-181CA9970066}" type="datetimeFigureOut">
              <a:rPr lang="en-CA" smtClean="0"/>
              <a:t>17/04/2016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A84ABD-B0E4-4894-914E-BB57936D5581}" type="slidenum">
              <a:rPr lang="en-CA" smtClean="0"/>
              <a:t>‹#›</a:t>
            </a:fld>
            <a:endParaRPr lang="en-CA"/>
          </a:p>
        </p:txBody>
      </p:sp>
    </p:spTree>
    <p:extLst>
      <p:ext uri="{BB962C8B-B14F-4D97-AF65-F5344CB8AC3E}">
        <p14:creationId xmlns:p14="http://schemas.microsoft.com/office/powerpoint/2010/main" val="8327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052B7-82EF-409F-BBE0-181CA9970066}" type="datetimeFigureOut">
              <a:rPr lang="en-CA" smtClean="0"/>
              <a:t>17/04/2016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84ABD-B0E4-4894-914E-BB57936D5581}" type="slidenum">
              <a:rPr lang="en-CA" smtClean="0"/>
              <a:t>‹#›</a:t>
            </a:fld>
            <a:endParaRPr lang="en-CA"/>
          </a:p>
        </p:txBody>
      </p:sp>
    </p:spTree>
    <p:extLst>
      <p:ext uri="{BB962C8B-B14F-4D97-AF65-F5344CB8AC3E}">
        <p14:creationId xmlns:p14="http://schemas.microsoft.com/office/powerpoint/2010/main" val="208821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Verdana"/>
              </a:defRPr>
            </a:lvl1pPr>
          </a:lstStyle>
          <a:p>
            <a:pPr>
              <a:defRPr/>
            </a:pPr>
            <a:fld id="{E38B0100-CC1E-4BC4-A61F-70DF7B545B48}" type="datetimeFigureOut">
              <a:rPr lang="en-CA">
                <a:ea typeface="ヒラギノ角ゴ Pro W3" pitchFamily="112" charset="-128"/>
              </a:rPr>
              <a:pPr>
                <a:defRPr/>
              </a:pPr>
              <a:t>17/04/2016</a:t>
            </a:fld>
            <a:endParaRPr lang="en-CA" dirty="0">
              <a:ea typeface="ヒラギノ角ゴ Pro W3" pitchFamily="112"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Verdana"/>
              </a:defRPr>
            </a:lvl1pPr>
          </a:lstStyle>
          <a:p>
            <a:pPr>
              <a:defRPr/>
            </a:pPr>
            <a:endParaRPr lang="en-CA">
              <a:ea typeface="ヒラギノ角ゴ Pro W3" pitchFamily="112"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Verdana" pitchFamily="34" charset="0"/>
              </a:defRPr>
            </a:lvl1pPr>
          </a:lstStyle>
          <a:p>
            <a:pPr fontAlgn="base">
              <a:spcBef>
                <a:spcPct val="0"/>
              </a:spcBef>
              <a:spcAft>
                <a:spcPct val="0"/>
              </a:spcAft>
              <a:defRPr/>
            </a:pPr>
            <a:fld id="{1122615B-F11A-4526-8585-0DF2C72680CD}" type="slidenum">
              <a:rPr lang="en-CA" altLang="en-US">
                <a:ea typeface="ヒラギノ角ゴ Pro W3" pitchFamily="112" charset="-128"/>
              </a:rPr>
              <a:pPr fontAlgn="base">
                <a:spcBef>
                  <a:spcPct val="0"/>
                </a:spcBef>
                <a:spcAft>
                  <a:spcPct val="0"/>
                </a:spcAft>
                <a:defRPr/>
              </a:pPr>
              <a:t>‹#›</a:t>
            </a:fld>
            <a:endParaRPr lang="en-CA" altLang="en-US">
              <a:ea typeface="ヒラギノ角ゴ Pro W3" pitchFamily="112" charset="-128"/>
            </a:endParaRPr>
          </a:p>
        </p:txBody>
      </p:sp>
    </p:spTree>
    <p:extLst>
      <p:ext uri="{BB962C8B-B14F-4D97-AF65-F5344CB8AC3E}">
        <p14:creationId xmlns:p14="http://schemas.microsoft.com/office/powerpoint/2010/main" val="210602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anose="020B0604030504040204" pitchFamily="34" charset="0"/>
        </a:defRPr>
      </a:lvl2pPr>
      <a:lvl3pPr algn="ctr" rtl="0" eaLnBrk="0" fontAlgn="base" hangingPunct="0">
        <a:spcBef>
          <a:spcPct val="0"/>
        </a:spcBef>
        <a:spcAft>
          <a:spcPct val="0"/>
        </a:spcAft>
        <a:defRPr sz="4400">
          <a:solidFill>
            <a:schemeClr val="tx1"/>
          </a:solidFill>
          <a:latin typeface="Verdana" panose="020B0604030504040204" pitchFamily="34" charset="0"/>
        </a:defRPr>
      </a:lvl3pPr>
      <a:lvl4pPr algn="ctr" rtl="0" eaLnBrk="0" fontAlgn="base" hangingPunct="0">
        <a:spcBef>
          <a:spcPct val="0"/>
        </a:spcBef>
        <a:spcAft>
          <a:spcPct val="0"/>
        </a:spcAft>
        <a:defRPr sz="4400">
          <a:solidFill>
            <a:schemeClr val="tx1"/>
          </a:solidFill>
          <a:latin typeface="Verdana" panose="020B0604030504040204" pitchFamily="34" charset="0"/>
        </a:defRPr>
      </a:lvl4pPr>
      <a:lvl5pPr algn="ctr" rtl="0" eaLnBrk="0" fontAlgn="base" hangingPunct="0">
        <a:spcBef>
          <a:spcPct val="0"/>
        </a:spcBef>
        <a:spcAft>
          <a:spcPct val="0"/>
        </a:spcAft>
        <a:defRPr sz="4400">
          <a:solidFill>
            <a:schemeClr val="tx1"/>
          </a:solidFill>
          <a:latin typeface="Verdana" panose="020B0604030504040204" pitchFamily="34" charset="0"/>
        </a:defRPr>
      </a:lvl5pPr>
      <a:lvl6pPr marL="457200" algn="ctr" rtl="0" fontAlgn="base">
        <a:spcBef>
          <a:spcPct val="0"/>
        </a:spcBef>
        <a:spcAft>
          <a:spcPct val="0"/>
        </a:spcAft>
        <a:defRPr sz="4400">
          <a:solidFill>
            <a:schemeClr val="tx1"/>
          </a:solidFill>
          <a:latin typeface="Verdana" panose="020B0604030504040204" pitchFamily="34" charset="0"/>
        </a:defRPr>
      </a:lvl6pPr>
      <a:lvl7pPr marL="914400" algn="ctr" rtl="0" fontAlgn="base">
        <a:spcBef>
          <a:spcPct val="0"/>
        </a:spcBef>
        <a:spcAft>
          <a:spcPct val="0"/>
        </a:spcAft>
        <a:defRPr sz="4400">
          <a:solidFill>
            <a:schemeClr val="tx1"/>
          </a:solidFill>
          <a:latin typeface="Verdana" panose="020B0604030504040204" pitchFamily="34" charset="0"/>
        </a:defRPr>
      </a:lvl7pPr>
      <a:lvl8pPr marL="1371600" algn="ctr" rtl="0" fontAlgn="base">
        <a:spcBef>
          <a:spcPct val="0"/>
        </a:spcBef>
        <a:spcAft>
          <a:spcPct val="0"/>
        </a:spcAft>
        <a:defRPr sz="4400">
          <a:solidFill>
            <a:schemeClr val="tx1"/>
          </a:solidFill>
          <a:latin typeface="Verdana" panose="020B0604030504040204" pitchFamily="34" charset="0"/>
        </a:defRPr>
      </a:lvl8pPr>
      <a:lvl9pPr marL="1828800" algn="ctr" rtl="0" fontAlgn="base">
        <a:spcBef>
          <a:spcPct val="0"/>
        </a:spcBef>
        <a:spcAft>
          <a:spcPct val="0"/>
        </a:spcAft>
        <a:defRPr sz="4400">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639763" y="2781300"/>
            <a:ext cx="7772400" cy="1470025"/>
          </a:xfrm>
        </p:spPr>
        <p:txBody>
          <a:bodyPr/>
          <a:lstStyle/>
          <a:p>
            <a:pPr eaLnBrk="1" hangingPunct="1"/>
            <a:r>
              <a:rPr lang="en-CA" altLang="en-US" sz="3600" b="1" dirty="0" smtClean="0">
                <a:latin typeface="Arial Black" pitchFamily="112" charset="0"/>
                <a:cs typeface="Arial" charset="0"/>
              </a:rPr>
              <a:t>CPWA </a:t>
            </a:r>
            <a:r>
              <a:rPr lang="en-CA" altLang="en-US" sz="3600" b="1" dirty="0" smtClean="0">
                <a:latin typeface="Arial Black" pitchFamily="112" charset="0"/>
                <a:cs typeface="Arial" charset="0"/>
              </a:rPr>
              <a:t>Overview</a:t>
            </a:r>
            <a:endParaRPr lang="en-CA" altLang="en-US" sz="3600" b="1" dirty="0" smtClean="0">
              <a:latin typeface="Arial Black" pitchFamily="112" charset="0"/>
              <a:cs typeface="Arial" charset="0"/>
            </a:endParaRPr>
          </a:p>
        </p:txBody>
      </p:sp>
      <p:sp>
        <p:nvSpPr>
          <p:cNvPr id="3" name="Subtitle 2"/>
          <p:cNvSpPr>
            <a:spLocks noGrp="1"/>
          </p:cNvSpPr>
          <p:nvPr>
            <p:ph type="subTitle" idx="1"/>
          </p:nvPr>
        </p:nvSpPr>
        <p:spPr>
          <a:xfrm>
            <a:off x="1371600" y="4941888"/>
            <a:ext cx="6400800" cy="1223962"/>
          </a:xfrm>
        </p:spPr>
        <p:txBody>
          <a:bodyPr rtlCol="0">
            <a:normAutofit/>
          </a:bodyPr>
          <a:lstStyle/>
          <a:p>
            <a:pPr eaLnBrk="1" fontAlgn="auto" hangingPunct="1">
              <a:spcAft>
                <a:spcPts val="0"/>
              </a:spcAft>
              <a:buFont typeface="Arial" panose="020B0604020202020204" pitchFamily="34" charset="0"/>
              <a:buNone/>
              <a:defRPr/>
            </a:pPr>
            <a:r>
              <a:rPr lang="en-CA" sz="2400" b="1" dirty="0" smtClean="0">
                <a:solidFill>
                  <a:schemeClr val="tx1"/>
                </a:solidFill>
              </a:rPr>
              <a:t>IFME Joint Meeting</a:t>
            </a:r>
          </a:p>
          <a:p>
            <a:pPr eaLnBrk="1" fontAlgn="auto" hangingPunct="1">
              <a:spcAft>
                <a:spcPts val="0"/>
              </a:spcAft>
              <a:buFont typeface="Arial" panose="020B0604020202020204" pitchFamily="34" charset="0"/>
              <a:buNone/>
              <a:defRPr/>
            </a:pPr>
            <a:r>
              <a:rPr lang="en-CA" sz="2400" b="1" dirty="0" smtClean="0">
                <a:solidFill>
                  <a:schemeClr val="tx1"/>
                </a:solidFill>
              </a:rPr>
              <a:t>April 18, </a:t>
            </a:r>
            <a:r>
              <a:rPr lang="en-CA" sz="2400" b="1" dirty="0" smtClean="0">
                <a:solidFill>
                  <a:schemeClr val="tx1"/>
                </a:solidFill>
              </a:rPr>
              <a:t>2016</a:t>
            </a:r>
          </a:p>
          <a:p>
            <a:pPr eaLnBrk="1" fontAlgn="auto" hangingPunct="1">
              <a:spcAft>
                <a:spcPts val="0"/>
              </a:spcAft>
              <a:buFont typeface="Arial" panose="020B0604020202020204" pitchFamily="34" charset="0"/>
              <a:buNone/>
              <a:defRPr/>
            </a:pPr>
            <a:endParaRPr lang="en-CA" dirty="0"/>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92150"/>
            <a:ext cx="4211637"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6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r>
              <a:rPr lang="en-CA" sz="4000" b="1" dirty="0" smtClean="0">
                <a:latin typeface="Verdana" panose="020B0604030504040204" pitchFamily="34" charset="0"/>
                <a:ea typeface="Verdana" panose="020B0604030504040204" pitchFamily="34" charset="0"/>
                <a:cs typeface="Verdana" panose="020B0604030504040204" pitchFamily="34" charset="0"/>
              </a:rPr>
              <a:t>2016 CIRC: Key findings</a:t>
            </a:r>
            <a:endParaRPr lang="en-CA"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981200"/>
            <a:ext cx="8229600" cy="3949899"/>
          </a:xfrm>
        </p:spPr>
        <p:txBody>
          <a:bodyPr>
            <a:normAutofit/>
          </a:bodyPr>
          <a:lstStyle/>
          <a:p>
            <a:pPr marL="0" indent="0" algn="ctr">
              <a:buNone/>
            </a:pPr>
            <a:endPar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“One-third of our municipal infrastructure is in fair, poor or very poor condition, increasing the risk of service disruption.”</a:t>
            </a:r>
            <a:endPar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10</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97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20" y="1040042"/>
            <a:ext cx="8229600" cy="1143000"/>
          </a:xfrm>
        </p:spPr>
        <p:txBody>
          <a:bodyPr/>
          <a:lstStyle/>
          <a:p>
            <a:r>
              <a:rPr lang="en-CA" sz="3600" b="1" dirty="0" smtClean="0">
                <a:solidFill>
                  <a:srgbClr val="C00000"/>
                </a:solidFill>
              </a:rPr>
              <a:t>2016 CIRC: Key findings</a:t>
            </a:r>
            <a:endParaRPr lang="en-CA" sz="3600" dirty="0">
              <a:solidFill>
                <a:srgbClr val="C0000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120" y="1988294"/>
            <a:ext cx="8532440" cy="406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11</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2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a:bodyPr>
          <a:lstStyle/>
          <a:p>
            <a:r>
              <a:rPr lang="en-CA" sz="3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2016 CIRC: Key findings</a:t>
            </a:r>
            <a:endParaRPr lang="en-CA" sz="3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362200"/>
            <a:ext cx="8229600" cy="3221310"/>
          </a:xfrm>
        </p:spPr>
        <p:txBody>
          <a:bodyPr>
            <a:normAutofit lnSpcReduction="10000"/>
          </a:bodyPr>
          <a:lstStyle/>
          <a:p>
            <a:pPr marL="0" indent="0" algn="ctr">
              <a:buNone/>
            </a:pPr>
            <a:endPar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“Current rates of reinvestment are lower than targets recommended by asset management practitioners.”</a:t>
            </a:r>
            <a:endPar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12</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721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838200"/>
            <a:ext cx="8229600" cy="1143000"/>
          </a:xfrm>
        </p:spPr>
        <p:txBody>
          <a:bodyPr/>
          <a:lstStyle/>
          <a:p>
            <a:r>
              <a:rPr lang="en-CA" sz="3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2016 CIRC: Key findings</a:t>
            </a:r>
            <a:endParaRPr lang="en-CA" sz="36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76" y="1702954"/>
            <a:ext cx="7633727" cy="475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13</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547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752" y="1423986"/>
            <a:ext cx="67151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14</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86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229600" cy="1143000"/>
          </a:xfrm>
        </p:spPr>
        <p:txBody>
          <a:bodyPr>
            <a:normAutofit/>
          </a:bodyPr>
          <a:lstStyle/>
          <a:p>
            <a:r>
              <a:rPr lang="en-CA" sz="3600" b="1" dirty="0" smtClean="0">
                <a:latin typeface="Verdana" panose="020B0604030504040204" pitchFamily="34" charset="0"/>
                <a:ea typeface="Verdana" panose="020B0604030504040204" pitchFamily="34" charset="0"/>
                <a:cs typeface="Verdana" panose="020B0604030504040204" pitchFamily="34" charset="0"/>
              </a:rPr>
              <a:t>2016 CIRC: Key findings</a:t>
            </a:r>
            <a:endParaRPr lang="en-CA"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2510432"/>
            <a:ext cx="8229600" cy="3556992"/>
          </a:xfrm>
        </p:spPr>
        <p:txBody>
          <a:bodyPr>
            <a:normAutofit/>
          </a:bodyPr>
          <a:lstStyle/>
          <a:p>
            <a:pPr marL="0" indent="0">
              <a:buNone/>
            </a:pP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“Increasing </a:t>
            </a:r>
            <a:r>
              <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rPr>
              <a:t>reinvestment rates will stop the deterioration of </a:t>
            </a: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municipal infrastructure – and save money in the long-term”</a:t>
            </a:r>
            <a:endPar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15</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730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CA" sz="3600" b="1" dirty="0" smtClean="0">
                <a:latin typeface="Verdana" panose="020B0604030504040204" pitchFamily="34" charset="0"/>
                <a:ea typeface="Verdana" panose="020B0604030504040204" pitchFamily="34" charset="0"/>
                <a:cs typeface="Verdana" panose="020B0604030504040204" pitchFamily="34" charset="0"/>
              </a:rPr>
              <a:t>2016 CIRC: Key findings</a:t>
            </a:r>
            <a:endParaRPr lang="en-CA"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0" y="1903797"/>
            <a:ext cx="8003232" cy="4525963"/>
          </a:xfrm>
        </p:spPr>
        <p:txBody>
          <a:bodyPr>
            <a:normAutofit/>
          </a:bodyPr>
          <a:lstStyle/>
          <a:p>
            <a:pPr marL="0" indent="0" algn="ctr">
              <a:buNone/>
            </a:pPr>
            <a:endParaRPr lang="en-CA" sz="36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“Building </a:t>
            </a:r>
            <a:r>
              <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rPr>
              <a:t>for today’s communities and tomorrow’s Canada </a:t>
            </a: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requires long-term </a:t>
            </a:r>
            <a:r>
              <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rPr>
              <a:t>planning</a:t>
            </a:r>
            <a:r>
              <a:rPr lang="en-CA"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endParaRPr lang="en-CA" sz="4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16</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5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p:spPr>
        <p:txBody>
          <a:bodyPr>
            <a:normAutofit fontScale="90000"/>
          </a:bodyPr>
          <a:lstStyle/>
          <a:p>
            <a:pPr algn="l">
              <a:spcBef>
                <a:spcPts val="1800"/>
              </a:spcBef>
            </a:pPr>
            <a:r>
              <a:rPr lang="en-CA" sz="4000" b="1" dirty="0" smtClean="0">
                <a:latin typeface="Verdana" panose="020B0604030504040204" pitchFamily="34" charset="0"/>
                <a:ea typeface="Verdana" panose="020B0604030504040204" pitchFamily="34" charset="0"/>
                <a:cs typeface="Verdana" panose="020B0604030504040204" pitchFamily="34" charset="0"/>
              </a:rPr>
              <a:t>2016 CIRC: Key findings</a:t>
            </a:r>
            <a:r>
              <a:rPr lang="en-CA" b="1" dirty="0" smtClean="0">
                <a:latin typeface="Verdana" panose="020B0604030504040204" pitchFamily="34" charset="0"/>
                <a:ea typeface="Verdana" panose="020B0604030504040204" pitchFamily="34" charset="0"/>
                <a:cs typeface="Verdana" panose="020B0604030504040204" pitchFamily="34" charset="0"/>
              </a:rPr>
              <a:t> </a:t>
            </a:r>
            <a:r>
              <a:rPr lang="en-CA" sz="4000" b="1" dirty="0" smtClean="0">
                <a:latin typeface="Verdana" panose="020B0604030504040204" pitchFamily="34" charset="0"/>
                <a:ea typeface="Verdana" panose="020B0604030504040204" pitchFamily="34" charset="0"/>
                <a:cs typeface="Verdana" panose="020B0604030504040204" pitchFamily="34" charset="0"/>
              </a:rPr>
              <a:t/>
            </a:r>
            <a:br>
              <a:rPr lang="en-CA" sz="4000" b="1" dirty="0" smtClean="0">
                <a:latin typeface="Verdana" panose="020B0604030504040204" pitchFamily="34" charset="0"/>
                <a:ea typeface="Verdana" panose="020B0604030504040204" pitchFamily="34" charset="0"/>
                <a:cs typeface="Verdana" panose="020B0604030504040204" pitchFamily="34" charset="0"/>
              </a:rPr>
            </a:br>
            <a:r>
              <a:rPr lang="en-CA" sz="3600" b="1" dirty="0" smtClean="0">
                <a:latin typeface="Verdana" panose="020B0604030504040204" pitchFamily="34" charset="0"/>
                <a:ea typeface="Verdana" panose="020B0604030504040204" pitchFamily="34" charset="0"/>
                <a:cs typeface="Verdana" panose="020B0604030504040204" pitchFamily="34" charset="0"/>
              </a:rPr>
              <a:t>Asset Management</a:t>
            </a:r>
            <a:endParaRPr lang="en-CA"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0" y="2514600"/>
            <a:ext cx="8229600" cy="3360018"/>
          </a:xfrm>
        </p:spPr>
        <p:txBody>
          <a:bodyPr/>
          <a:lstStyle/>
          <a:p>
            <a:pPr marL="0" indent="0">
              <a:buNone/>
            </a:pPr>
            <a:r>
              <a:rPr lang="en-CA"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Reported having a formal asset management plan in place: </a:t>
            </a: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62</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 of large </a:t>
            </a: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municipalities</a:t>
            </a: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56</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 of medium-sized municipalities </a:t>
            </a:r>
            <a:endPar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35</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 of small </a:t>
            </a: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municipalities</a:t>
            </a:r>
            <a:endPar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17</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1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Autofit/>
          </a:bodyPr>
          <a:lstStyle/>
          <a:p>
            <a:pPr algn="l"/>
            <a:r>
              <a:rPr lang="en-CA" sz="3600" b="1" dirty="0">
                <a:latin typeface="Verdana" panose="020B0604030504040204" pitchFamily="34" charset="0"/>
                <a:ea typeface="Verdana" panose="020B0604030504040204" pitchFamily="34" charset="0"/>
                <a:cs typeface="Verdana" panose="020B0604030504040204" pitchFamily="34" charset="0"/>
              </a:rPr>
              <a:t>2016 CIRC: Key findings</a:t>
            </a:r>
            <a:br>
              <a:rPr lang="en-CA" sz="3600" b="1" dirty="0">
                <a:latin typeface="Verdana" panose="020B0604030504040204" pitchFamily="34" charset="0"/>
                <a:ea typeface="Verdana" panose="020B0604030504040204" pitchFamily="34" charset="0"/>
                <a:cs typeface="Verdana" panose="020B0604030504040204" pitchFamily="34" charset="0"/>
              </a:rPr>
            </a:br>
            <a:r>
              <a:rPr lang="en-CA" sz="3200" b="1" dirty="0">
                <a:latin typeface="Verdana" panose="020B0604030504040204" pitchFamily="34" charset="0"/>
                <a:ea typeface="Verdana" panose="020B0604030504040204" pitchFamily="34" charset="0"/>
                <a:cs typeface="Verdana" panose="020B0604030504040204" pitchFamily="34" charset="0"/>
              </a:rPr>
              <a:t>Asset Management</a:t>
            </a:r>
            <a:endParaRPr lang="en-CA"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2438400"/>
            <a:ext cx="8229600" cy="3360018"/>
          </a:xfrm>
        </p:spPr>
        <p:txBody>
          <a:bodyPr/>
          <a:lstStyle/>
          <a:p>
            <a:pPr marL="0" indent="0">
              <a:buNone/>
            </a:pPr>
            <a:r>
              <a:rPr lang="en-CA"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Reported publishing a State of </a:t>
            </a:r>
            <a:r>
              <a:rPr lang="en-CA" dirty="0">
                <a:solidFill>
                  <a:srgbClr val="C00000"/>
                </a:solidFill>
                <a:latin typeface="Verdana" panose="020B0604030504040204" pitchFamily="34" charset="0"/>
                <a:ea typeface="Verdana" panose="020B0604030504040204" pitchFamily="34" charset="0"/>
                <a:cs typeface="Verdana" panose="020B0604030504040204" pitchFamily="34" charset="0"/>
              </a:rPr>
              <a:t>i</a:t>
            </a:r>
            <a:r>
              <a:rPr lang="en-CA"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nfrastructure report (SOIR):</a:t>
            </a: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63% </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of large </a:t>
            </a: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municipalities</a:t>
            </a: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56</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 of medium-sized municipalities </a:t>
            </a:r>
            <a:endPar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10% </a:t>
            </a:r>
            <a:r>
              <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rPr>
              <a:t>of small </a:t>
            </a:r>
            <a:r>
              <a:rPr lang="en-CA" sz="3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municipalities</a:t>
            </a:r>
            <a:endParaRPr lang="en-CA" sz="32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18</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21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a:bodyPr>
          <a:lstStyle/>
          <a:p>
            <a:r>
              <a:rPr lang="en-CA" sz="3600" b="1" dirty="0" smtClean="0">
                <a:solidFill>
                  <a:srgbClr val="C00000"/>
                </a:solidFill>
              </a:rPr>
              <a:t>2016 CIRC: Key findings</a:t>
            </a:r>
            <a:endParaRPr lang="en-CA" sz="3600" b="1" dirty="0">
              <a:solidFill>
                <a:srgbClr val="C00000"/>
              </a:solidFill>
            </a:endParaRPr>
          </a:p>
        </p:txBody>
      </p:sp>
      <p:sp>
        <p:nvSpPr>
          <p:cNvPr id="3" name="Content Placeholder 2"/>
          <p:cNvSpPr>
            <a:spLocks noGrp="1"/>
          </p:cNvSpPr>
          <p:nvPr>
            <p:ph idx="1"/>
          </p:nvPr>
        </p:nvSpPr>
        <p:spPr>
          <a:xfrm>
            <a:off x="457200" y="2132856"/>
            <a:ext cx="8229600" cy="3221310"/>
          </a:xfrm>
        </p:spPr>
        <p:txBody>
          <a:bodyPr>
            <a:normAutofit lnSpcReduction="10000"/>
          </a:bodyPr>
          <a:lstStyle/>
          <a:p>
            <a:pPr marL="0" indent="0" algn="ctr">
              <a:buNone/>
            </a:pPr>
            <a:endParaRPr lang="en-CA" sz="4000" dirty="0" smtClean="0">
              <a:solidFill>
                <a:srgbClr val="C00000"/>
              </a:solidFill>
            </a:endParaRPr>
          </a:p>
          <a:p>
            <a:pPr marL="0" indent="0" algn="ctr">
              <a:buNone/>
            </a:pPr>
            <a:r>
              <a:rPr lang="en-CA" sz="4000" dirty="0" smtClean="0">
                <a:solidFill>
                  <a:srgbClr val="C00000"/>
                </a:solidFill>
              </a:rPr>
              <a:t>“Current rates of reinvestment are lower than targets recommended by asset management practitioners.”</a:t>
            </a:r>
            <a:endParaRPr lang="en-CA" sz="4000" dirty="0">
              <a:solidFill>
                <a:srgbClr val="C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19</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72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07975" y="1108075"/>
            <a:ext cx="8353425" cy="1143000"/>
          </a:xfrm>
        </p:spPr>
        <p:txBody>
          <a:bodyPr/>
          <a:lstStyle/>
          <a:p>
            <a:pPr eaLnBrk="1" hangingPunct="1"/>
            <a:r>
              <a:rPr lang="en-US" altLang="en-US" sz="3200" b="1" smtClean="0">
                <a:solidFill>
                  <a:srgbClr val="660033"/>
                </a:solidFill>
                <a:cs typeface="Arial" charset="0"/>
              </a:rPr>
              <a:t>Canadian Public Works Association</a:t>
            </a:r>
          </a:p>
        </p:txBody>
      </p:sp>
      <p:sp>
        <p:nvSpPr>
          <p:cNvPr id="3075" name="Rectangle 3"/>
          <p:cNvSpPr>
            <a:spLocks noGrp="1" noChangeArrowheads="1"/>
          </p:cNvSpPr>
          <p:nvPr>
            <p:ph type="subTitle" idx="1"/>
          </p:nvPr>
        </p:nvSpPr>
        <p:spPr>
          <a:xfrm>
            <a:off x="307975" y="2133600"/>
            <a:ext cx="8455025" cy="3352800"/>
          </a:xfrm>
        </p:spPr>
        <p:txBody>
          <a:bodyPr rtlCol="0">
            <a:noAutofit/>
          </a:bodyPr>
          <a:lstStyle/>
          <a:p>
            <a:pPr marL="457200" indent="-457200" algn="l" eaLnBrk="1" fontAlgn="auto" hangingPunct="1">
              <a:spcBef>
                <a:spcPts val="0"/>
              </a:spcBef>
              <a:spcAft>
                <a:spcPts val="0"/>
              </a:spcAft>
              <a:buFont typeface="Arial" panose="020B0604020202020204" pitchFamily="34" charset="0"/>
              <a:buChar char="•"/>
              <a:defRPr/>
            </a:pPr>
            <a:r>
              <a:rPr lang="en-US" altLang="en-US" sz="2000" b="1" dirty="0" smtClean="0">
                <a:solidFill>
                  <a:schemeClr val="tx1"/>
                </a:solidFill>
                <a:latin typeface="+mj-lt"/>
                <a:cs typeface="Arial" panose="020B0604020202020204" pitchFamily="34" charset="0"/>
              </a:rPr>
              <a:t>Provides a voice for Public Works in Canada</a:t>
            </a:r>
          </a:p>
          <a:p>
            <a:pPr algn="l" eaLnBrk="1" fontAlgn="auto" hangingPunct="1">
              <a:spcBef>
                <a:spcPts val="0"/>
              </a:spcBef>
              <a:spcAft>
                <a:spcPts val="0"/>
              </a:spcAft>
              <a:buFont typeface="Arial" panose="020B0604020202020204" pitchFamily="34" charset="0"/>
              <a:buNone/>
              <a:defRPr/>
            </a:pPr>
            <a:endParaRPr lang="en-US" altLang="en-US" sz="2000" b="1" dirty="0">
              <a:solidFill>
                <a:schemeClr val="tx1"/>
              </a:solidFill>
              <a:latin typeface="+mj-lt"/>
              <a:cs typeface="Arial" panose="020B0604020202020204" pitchFamily="34" charset="0"/>
            </a:endParaRPr>
          </a:p>
          <a:p>
            <a:pPr marL="457200" indent="-457200" algn="l" eaLnBrk="1" fontAlgn="auto" hangingPunct="1">
              <a:spcBef>
                <a:spcPts val="0"/>
              </a:spcBef>
              <a:spcAft>
                <a:spcPts val="0"/>
              </a:spcAft>
              <a:buFont typeface="Arial" panose="020B0604020202020204" pitchFamily="34" charset="0"/>
              <a:buChar char="•"/>
              <a:defRPr/>
            </a:pPr>
            <a:r>
              <a:rPr lang="en-US" altLang="en-US" sz="2000" b="1" dirty="0" smtClean="0">
                <a:solidFill>
                  <a:schemeClr val="tx1"/>
                </a:solidFill>
                <a:latin typeface="+mj-lt"/>
                <a:cs typeface="Arial" panose="020B0604020202020204" pitchFamily="34" charset="0"/>
              </a:rPr>
              <a:t>Advocacy and Outreach at the Federal Level</a:t>
            </a:r>
          </a:p>
          <a:p>
            <a:pPr algn="l" eaLnBrk="1" fontAlgn="auto" hangingPunct="1">
              <a:spcBef>
                <a:spcPts val="0"/>
              </a:spcBef>
              <a:spcAft>
                <a:spcPts val="0"/>
              </a:spcAft>
              <a:buFont typeface="Arial" panose="020B0604020202020204" pitchFamily="34" charset="0"/>
              <a:buNone/>
              <a:defRPr/>
            </a:pPr>
            <a:endParaRPr lang="en-US" altLang="en-US" sz="2000" b="1" dirty="0" smtClean="0">
              <a:solidFill>
                <a:schemeClr val="tx1"/>
              </a:solidFill>
              <a:latin typeface="+mj-lt"/>
              <a:cs typeface="Arial" panose="020B0604020202020204" pitchFamily="34" charset="0"/>
            </a:endParaRPr>
          </a:p>
          <a:p>
            <a:pPr marL="457200" indent="-457200" algn="l" eaLnBrk="1" fontAlgn="auto" hangingPunct="1">
              <a:spcBef>
                <a:spcPts val="0"/>
              </a:spcBef>
              <a:spcAft>
                <a:spcPts val="0"/>
              </a:spcAft>
              <a:buFont typeface="Arial" panose="020B0604020202020204" pitchFamily="34" charset="0"/>
              <a:buChar char="•"/>
              <a:defRPr/>
            </a:pPr>
            <a:r>
              <a:rPr lang="en-US" altLang="en-US" sz="2000" b="1" dirty="0" smtClean="0">
                <a:solidFill>
                  <a:schemeClr val="tx1"/>
                </a:solidFill>
                <a:latin typeface="+mj-lt"/>
                <a:cs typeface="Arial" panose="020B0604020202020204" pitchFamily="34" charset="0"/>
              </a:rPr>
              <a:t>Eight Canadian Chapters are represented by a Board of Directors</a:t>
            </a:r>
          </a:p>
          <a:p>
            <a:pPr marL="457200" indent="-457200" algn="l" eaLnBrk="1" fontAlgn="auto" hangingPunct="1">
              <a:spcBef>
                <a:spcPts val="0"/>
              </a:spcBef>
              <a:spcAft>
                <a:spcPts val="0"/>
              </a:spcAft>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p:txBody>
      </p:sp>
      <p:sp>
        <p:nvSpPr>
          <p:cNvPr id="52228" name="AutoShape 2" descr="Image result for public work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en-CA" altLang="en-US" sz="1800">
              <a:solidFill>
                <a:srgbClr val="000000"/>
              </a:solidFill>
            </a:endParaRPr>
          </a:p>
        </p:txBody>
      </p:sp>
      <p:sp>
        <p:nvSpPr>
          <p:cNvPr id="52229" name="AutoShape 4" descr="Image result for public work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en-CA" altLang="en-US" sz="1800">
              <a:solidFill>
                <a:srgbClr val="000000"/>
              </a:solidFill>
            </a:endParaRPr>
          </a:p>
        </p:txBody>
      </p:sp>
      <p:pic>
        <p:nvPicPr>
          <p:cNvPr id="52230" name="Picture 4" descr="Description: MacShare:Mac Users:JDilley:Jon's Current Projects:Advocacy/D.C.:CPWA:CPWA1.jpg"/>
          <p:cNvPicPr>
            <a:picLocks noChangeAspect="1" noChangeArrowheads="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0" y="0"/>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202113"/>
            <a:ext cx="2541588"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202113"/>
            <a:ext cx="2514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838200"/>
            <a:ext cx="8229600" cy="1143000"/>
          </a:xfrm>
        </p:spPr>
        <p:txBody>
          <a:bodyPr/>
          <a:lstStyle/>
          <a:p>
            <a:r>
              <a:rPr lang="en-CA" sz="3600" b="1" dirty="0" smtClean="0">
                <a:solidFill>
                  <a:srgbClr val="C00000"/>
                </a:solidFill>
              </a:rPr>
              <a:t>2016 CIRC: Key findings</a:t>
            </a:r>
            <a:endParaRPr lang="en-CA" sz="3600" dirty="0">
              <a:solidFill>
                <a:srgbClr val="C00000"/>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76" y="1702954"/>
            <a:ext cx="7633727" cy="475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20</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54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752" y="1423986"/>
            <a:ext cx="67151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21</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86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229600" cy="1143000"/>
          </a:xfrm>
        </p:spPr>
        <p:txBody>
          <a:bodyPr>
            <a:normAutofit/>
          </a:bodyPr>
          <a:lstStyle/>
          <a:p>
            <a:r>
              <a:rPr lang="en-CA" sz="3600" b="1" dirty="0" smtClean="0"/>
              <a:t>2016 CIRC: Key findings</a:t>
            </a:r>
            <a:endParaRPr lang="en-CA" sz="3600" b="1" dirty="0"/>
          </a:p>
        </p:txBody>
      </p:sp>
      <p:sp>
        <p:nvSpPr>
          <p:cNvPr id="3" name="Content Placeholder 2"/>
          <p:cNvSpPr>
            <a:spLocks noGrp="1"/>
          </p:cNvSpPr>
          <p:nvPr>
            <p:ph idx="1"/>
          </p:nvPr>
        </p:nvSpPr>
        <p:spPr>
          <a:xfrm>
            <a:off x="533400" y="2510432"/>
            <a:ext cx="8229600" cy="3556992"/>
          </a:xfrm>
        </p:spPr>
        <p:txBody>
          <a:bodyPr>
            <a:normAutofit/>
          </a:bodyPr>
          <a:lstStyle/>
          <a:p>
            <a:pPr marL="0" indent="0">
              <a:buNone/>
            </a:pPr>
            <a:r>
              <a:rPr lang="en-CA" sz="4000" dirty="0" smtClean="0">
                <a:solidFill>
                  <a:srgbClr val="C00000"/>
                </a:solidFill>
              </a:rPr>
              <a:t>“Increasing </a:t>
            </a:r>
            <a:r>
              <a:rPr lang="en-CA" sz="4000" dirty="0">
                <a:solidFill>
                  <a:srgbClr val="C00000"/>
                </a:solidFill>
              </a:rPr>
              <a:t>reinvestment rates will stop the deterioration of </a:t>
            </a:r>
            <a:r>
              <a:rPr lang="en-CA" sz="4000" dirty="0" smtClean="0">
                <a:solidFill>
                  <a:srgbClr val="C00000"/>
                </a:solidFill>
              </a:rPr>
              <a:t>municipal infrastructure – and save money in the long-term”</a:t>
            </a:r>
            <a:endParaRPr lang="en-CA" sz="4000" dirty="0">
              <a:solidFill>
                <a:srgbClr val="C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22</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730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p:spPr>
        <p:txBody>
          <a:bodyPr>
            <a:normAutofit fontScale="90000"/>
          </a:bodyPr>
          <a:lstStyle/>
          <a:p>
            <a:pPr algn="l">
              <a:spcBef>
                <a:spcPts val="1800"/>
              </a:spcBef>
            </a:pPr>
            <a:r>
              <a:rPr lang="en-CA" sz="4000" b="1" dirty="0" smtClean="0"/>
              <a:t>2016 CIRC: Key findings</a:t>
            </a:r>
            <a:r>
              <a:rPr lang="en-CA" b="1" dirty="0" smtClean="0"/>
              <a:t> </a:t>
            </a:r>
            <a:r>
              <a:rPr lang="en-CA" sz="4000" b="1" dirty="0" smtClean="0"/>
              <a:t/>
            </a:r>
            <a:br>
              <a:rPr lang="en-CA" sz="4000" b="1" dirty="0" smtClean="0"/>
            </a:br>
            <a:r>
              <a:rPr lang="en-CA" sz="3600" b="1" dirty="0" smtClean="0"/>
              <a:t>Asset Management</a:t>
            </a:r>
            <a:endParaRPr lang="en-CA" sz="3600" b="1" dirty="0"/>
          </a:p>
        </p:txBody>
      </p:sp>
      <p:sp>
        <p:nvSpPr>
          <p:cNvPr id="3" name="Content Placeholder 2"/>
          <p:cNvSpPr>
            <a:spLocks noGrp="1"/>
          </p:cNvSpPr>
          <p:nvPr>
            <p:ph idx="1"/>
          </p:nvPr>
        </p:nvSpPr>
        <p:spPr>
          <a:xfrm>
            <a:off x="685800" y="2514600"/>
            <a:ext cx="8229600" cy="3360018"/>
          </a:xfrm>
        </p:spPr>
        <p:txBody>
          <a:bodyPr/>
          <a:lstStyle/>
          <a:p>
            <a:pPr marL="0" indent="0">
              <a:buNone/>
            </a:pPr>
            <a:r>
              <a:rPr lang="en-CA" dirty="0" smtClean="0">
                <a:solidFill>
                  <a:srgbClr val="C00000"/>
                </a:solidFill>
              </a:rPr>
              <a:t>Reported having a formal asset management plan in place: </a:t>
            </a:r>
          </a:p>
          <a:p>
            <a:pPr lvl="1">
              <a:buFont typeface="Arial" panose="020B0604020202020204" pitchFamily="34" charset="0"/>
              <a:buChar char="•"/>
            </a:pPr>
            <a:r>
              <a:rPr lang="en-CA" sz="3200" dirty="0" smtClean="0">
                <a:solidFill>
                  <a:srgbClr val="C00000"/>
                </a:solidFill>
              </a:rPr>
              <a:t>62</a:t>
            </a:r>
            <a:r>
              <a:rPr lang="en-CA" sz="3200" dirty="0">
                <a:solidFill>
                  <a:srgbClr val="C00000"/>
                </a:solidFill>
              </a:rPr>
              <a:t>% of large </a:t>
            </a:r>
            <a:r>
              <a:rPr lang="en-CA" sz="3200" dirty="0" smtClean="0">
                <a:solidFill>
                  <a:srgbClr val="C00000"/>
                </a:solidFill>
              </a:rPr>
              <a:t>municipalities</a:t>
            </a:r>
          </a:p>
          <a:p>
            <a:pPr lvl="1">
              <a:buFont typeface="Arial" panose="020B0604020202020204" pitchFamily="34" charset="0"/>
              <a:buChar char="•"/>
            </a:pPr>
            <a:r>
              <a:rPr lang="en-CA" sz="3200" dirty="0" smtClean="0">
                <a:solidFill>
                  <a:srgbClr val="C00000"/>
                </a:solidFill>
              </a:rPr>
              <a:t>56</a:t>
            </a:r>
            <a:r>
              <a:rPr lang="en-CA" sz="3200" dirty="0">
                <a:solidFill>
                  <a:srgbClr val="C00000"/>
                </a:solidFill>
              </a:rPr>
              <a:t>% of medium-sized municipalities </a:t>
            </a:r>
            <a:endParaRPr lang="en-CA" sz="3200" dirty="0" smtClean="0">
              <a:solidFill>
                <a:srgbClr val="C00000"/>
              </a:solidFill>
            </a:endParaRPr>
          </a:p>
          <a:p>
            <a:pPr lvl="1">
              <a:buFont typeface="Arial" panose="020B0604020202020204" pitchFamily="34" charset="0"/>
              <a:buChar char="•"/>
            </a:pPr>
            <a:r>
              <a:rPr lang="en-CA" sz="3200" dirty="0" smtClean="0">
                <a:solidFill>
                  <a:srgbClr val="C00000"/>
                </a:solidFill>
              </a:rPr>
              <a:t>35</a:t>
            </a:r>
            <a:r>
              <a:rPr lang="en-CA" sz="3200" dirty="0">
                <a:solidFill>
                  <a:srgbClr val="C00000"/>
                </a:solidFill>
              </a:rPr>
              <a:t>% of small </a:t>
            </a:r>
            <a:r>
              <a:rPr lang="en-CA" sz="3200" dirty="0" smtClean="0">
                <a:solidFill>
                  <a:srgbClr val="C00000"/>
                </a:solidFill>
              </a:rPr>
              <a:t>municipalities</a:t>
            </a:r>
            <a:endParaRPr lang="en-CA" sz="3200" dirty="0">
              <a:solidFill>
                <a:srgbClr val="C00000"/>
              </a:solidFill>
            </a:endParaRPr>
          </a:p>
          <a:p>
            <a:pPr marL="0" indent="0">
              <a:buNone/>
            </a:pP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23</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14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rmAutofit fontScale="90000"/>
          </a:bodyPr>
          <a:lstStyle/>
          <a:p>
            <a:pPr algn="l"/>
            <a:r>
              <a:rPr lang="en-CA" sz="4000" b="1" dirty="0"/>
              <a:t>2016 CIRC: Key findings</a:t>
            </a:r>
            <a:br>
              <a:rPr lang="en-CA" sz="4000" b="1" dirty="0"/>
            </a:br>
            <a:r>
              <a:rPr lang="en-CA" sz="3600" b="1" dirty="0"/>
              <a:t>Asset Management</a:t>
            </a:r>
            <a:endParaRPr lang="en-CA" sz="4000" b="1" dirty="0"/>
          </a:p>
        </p:txBody>
      </p:sp>
      <p:sp>
        <p:nvSpPr>
          <p:cNvPr id="3" name="Content Placeholder 2"/>
          <p:cNvSpPr>
            <a:spLocks noGrp="1"/>
          </p:cNvSpPr>
          <p:nvPr>
            <p:ph idx="1"/>
          </p:nvPr>
        </p:nvSpPr>
        <p:spPr>
          <a:xfrm>
            <a:off x="533400" y="2438400"/>
            <a:ext cx="8229600" cy="3360018"/>
          </a:xfrm>
        </p:spPr>
        <p:txBody>
          <a:bodyPr/>
          <a:lstStyle/>
          <a:p>
            <a:pPr marL="0" indent="0">
              <a:buNone/>
            </a:pPr>
            <a:r>
              <a:rPr lang="en-CA" dirty="0" smtClean="0">
                <a:solidFill>
                  <a:srgbClr val="C00000"/>
                </a:solidFill>
              </a:rPr>
              <a:t>Reported publishing a State of </a:t>
            </a:r>
            <a:r>
              <a:rPr lang="en-CA" dirty="0">
                <a:solidFill>
                  <a:srgbClr val="C00000"/>
                </a:solidFill>
              </a:rPr>
              <a:t>i</a:t>
            </a:r>
            <a:r>
              <a:rPr lang="en-CA" dirty="0" smtClean="0">
                <a:solidFill>
                  <a:srgbClr val="C00000"/>
                </a:solidFill>
              </a:rPr>
              <a:t>nfrastructure report (SOIR):</a:t>
            </a:r>
          </a:p>
          <a:p>
            <a:pPr lvl="1">
              <a:buFont typeface="Arial" panose="020B0604020202020204" pitchFamily="34" charset="0"/>
              <a:buChar char="•"/>
            </a:pPr>
            <a:r>
              <a:rPr lang="en-CA" sz="3200" dirty="0" smtClean="0">
                <a:solidFill>
                  <a:srgbClr val="C00000"/>
                </a:solidFill>
              </a:rPr>
              <a:t>63% </a:t>
            </a:r>
            <a:r>
              <a:rPr lang="en-CA" sz="3200" dirty="0">
                <a:solidFill>
                  <a:srgbClr val="C00000"/>
                </a:solidFill>
              </a:rPr>
              <a:t>of large </a:t>
            </a:r>
            <a:r>
              <a:rPr lang="en-CA" sz="3200" dirty="0" smtClean="0">
                <a:solidFill>
                  <a:srgbClr val="C00000"/>
                </a:solidFill>
              </a:rPr>
              <a:t>municipalities</a:t>
            </a:r>
          </a:p>
          <a:p>
            <a:pPr lvl="1">
              <a:buFont typeface="Arial" panose="020B0604020202020204" pitchFamily="34" charset="0"/>
              <a:buChar char="•"/>
            </a:pPr>
            <a:r>
              <a:rPr lang="en-CA" sz="3200" dirty="0" smtClean="0">
                <a:solidFill>
                  <a:srgbClr val="C00000"/>
                </a:solidFill>
              </a:rPr>
              <a:t>56</a:t>
            </a:r>
            <a:r>
              <a:rPr lang="en-CA" sz="3200" dirty="0">
                <a:solidFill>
                  <a:srgbClr val="C00000"/>
                </a:solidFill>
              </a:rPr>
              <a:t>% of medium-sized municipalities </a:t>
            </a:r>
            <a:endParaRPr lang="en-CA" sz="3200" dirty="0" smtClean="0">
              <a:solidFill>
                <a:srgbClr val="C00000"/>
              </a:solidFill>
            </a:endParaRPr>
          </a:p>
          <a:p>
            <a:pPr lvl="1">
              <a:buFont typeface="Arial" panose="020B0604020202020204" pitchFamily="34" charset="0"/>
              <a:buChar char="•"/>
            </a:pPr>
            <a:r>
              <a:rPr lang="en-CA" sz="3200" dirty="0" smtClean="0">
                <a:solidFill>
                  <a:srgbClr val="C00000"/>
                </a:solidFill>
              </a:rPr>
              <a:t>10% </a:t>
            </a:r>
            <a:r>
              <a:rPr lang="en-CA" sz="3200" dirty="0">
                <a:solidFill>
                  <a:srgbClr val="C00000"/>
                </a:solidFill>
              </a:rPr>
              <a:t>of small </a:t>
            </a:r>
            <a:r>
              <a:rPr lang="en-CA" sz="3200" dirty="0" smtClean="0">
                <a:solidFill>
                  <a:srgbClr val="C00000"/>
                </a:solidFill>
              </a:rPr>
              <a:t>municipalities</a:t>
            </a:r>
            <a:endParaRPr lang="en-CA" sz="3200" dirty="0">
              <a:solidFill>
                <a:srgbClr val="C00000"/>
              </a:solidFill>
            </a:endParaRPr>
          </a:p>
          <a:p>
            <a:pPr marL="0" indent="0">
              <a:buNone/>
            </a:pP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24</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21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CA" sz="3600" b="1" dirty="0" smtClean="0"/>
              <a:t>2016 CIRC: Key findings</a:t>
            </a:r>
            <a:endParaRPr lang="en-CA" sz="3600" b="1" dirty="0"/>
          </a:p>
        </p:txBody>
      </p:sp>
      <p:sp>
        <p:nvSpPr>
          <p:cNvPr id="3" name="Content Placeholder 2"/>
          <p:cNvSpPr>
            <a:spLocks noGrp="1"/>
          </p:cNvSpPr>
          <p:nvPr>
            <p:ph idx="1"/>
          </p:nvPr>
        </p:nvSpPr>
        <p:spPr>
          <a:xfrm>
            <a:off x="685800" y="1903797"/>
            <a:ext cx="8003232" cy="4525963"/>
          </a:xfrm>
        </p:spPr>
        <p:txBody>
          <a:bodyPr>
            <a:normAutofit/>
          </a:bodyPr>
          <a:lstStyle/>
          <a:p>
            <a:pPr marL="0" indent="0" algn="ctr">
              <a:buNone/>
            </a:pPr>
            <a:endParaRPr lang="en-CA" sz="3600" dirty="0" smtClean="0">
              <a:solidFill>
                <a:srgbClr val="C00000"/>
              </a:solidFill>
            </a:endParaRPr>
          </a:p>
          <a:p>
            <a:pPr marL="0" indent="0" algn="ctr">
              <a:buNone/>
            </a:pPr>
            <a:r>
              <a:rPr lang="en-CA" sz="4000" dirty="0" smtClean="0">
                <a:solidFill>
                  <a:srgbClr val="C00000"/>
                </a:solidFill>
              </a:rPr>
              <a:t>“Building </a:t>
            </a:r>
            <a:r>
              <a:rPr lang="en-CA" sz="4000" dirty="0">
                <a:solidFill>
                  <a:srgbClr val="C00000"/>
                </a:solidFill>
              </a:rPr>
              <a:t>for today’s communities and tomorrow’s Canada </a:t>
            </a:r>
            <a:r>
              <a:rPr lang="en-CA" sz="4000" dirty="0" smtClean="0">
                <a:solidFill>
                  <a:srgbClr val="C00000"/>
                </a:solidFill>
              </a:rPr>
              <a:t>requires long-term </a:t>
            </a:r>
            <a:r>
              <a:rPr lang="en-CA" sz="4000" dirty="0">
                <a:solidFill>
                  <a:srgbClr val="C00000"/>
                </a:solidFill>
              </a:rPr>
              <a:t>planning</a:t>
            </a:r>
            <a:r>
              <a:rPr lang="en-CA" sz="4000" dirty="0" smtClean="0">
                <a:solidFill>
                  <a:srgbClr val="C00000"/>
                </a:solidFill>
              </a:rPr>
              <a:t>.”</a:t>
            </a:r>
            <a:endParaRPr lang="en-CA" sz="4000" dirty="0">
              <a:solidFill>
                <a:srgbClr val="C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25</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53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2775" y="1484313"/>
            <a:ext cx="8353425" cy="1143000"/>
          </a:xfrm>
        </p:spPr>
        <p:txBody>
          <a:bodyPr rtlCol="0">
            <a:noAutofit/>
          </a:bodyPr>
          <a:lstStyle/>
          <a:p>
            <a:pPr algn="l" eaLnBrk="1" fontAlgn="auto" hangingPunct="1">
              <a:spcAft>
                <a:spcPts val="0"/>
              </a:spcAft>
              <a:defRPr/>
            </a:pPr>
            <a:r>
              <a:rPr lang="en-US" altLang="en-US" sz="3600" b="1" dirty="0" smtClean="0">
                <a:solidFill>
                  <a:srgbClr val="660033"/>
                </a:solidFill>
                <a:latin typeface="+mn-lt"/>
                <a:cs typeface="Arial" panose="020B0604020202020204" pitchFamily="34" charset="0"/>
              </a:rPr>
              <a:t>CPWA Outreach:</a:t>
            </a:r>
            <a:br>
              <a:rPr lang="en-US" altLang="en-US" sz="3600" b="1" dirty="0" smtClean="0">
                <a:solidFill>
                  <a:srgbClr val="660033"/>
                </a:solidFill>
                <a:latin typeface="+mn-lt"/>
                <a:cs typeface="Arial" panose="020B0604020202020204" pitchFamily="34" charset="0"/>
              </a:rPr>
            </a:br>
            <a:r>
              <a:rPr lang="en-US" altLang="en-US" sz="3600" b="1" dirty="0" smtClean="0">
                <a:solidFill>
                  <a:srgbClr val="660033"/>
                </a:solidFill>
                <a:latin typeface="+mn-lt"/>
                <a:cs typeface="Arial" panose="020B0604020202020204" pitchFamily="34" charset="0"/>
              </a:rPr>
              <a:t>National Public Works Week Campaign</a:t>
            </a:r>
          </a:p>
        </p:txBody>
      </p:sp>
      <p:sp>
        <p:nvSpPr>
          <p:cNvPr id="53251" name="AutoShape 2" descr="Image result for public work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sp>
        <p:nvSpPr>
          <p:cNvPr id="53252" name="AutoShape 4" descr="Image result for public work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pic>
        <p:nvPicPr>
          <p:cNvPr id="53253" name="Picture 4" descr="Description: MacShare:Mac Users:JDilley:Jon's Current Projects:Advocacy/D.C.:CPWA:CPWA1.jpg"/>
          <p:cNvPicPr>
            <a:picLocks noChangeAspect="1" noChangeArrowheads="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0" y="0"/>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75" y="2971800"/>
            <a:ext cx="4572000" cy="1944688"/>
          </a:xfrm>
          <a:prstGeom prst="rect">
            <a:avLst/>
          </a:prstGeom>
        </p:spPr>
        <p:txBody>
          <a:bodyPr>
            <a:spAutoFit/>
          </a:bodyPr>
          <a:lstStyle/>
          <a:p>
            <a:pPr marL="800100" lvl="1" indent="-342900">
              <a:lnSpc>
                <a:spcPct val="150000"/>
              </a:lnSpc>
              <a:buFont typeface="Arial" panose="020B0604020202020204" pitchFamily="34" charset="0"/>
              <a:buChar char="•"/>
              <a:defRPr/>
            </a:pPr>
            <a:r>
              <a:rPr lang="en-US" altLang="en-US" sz="2800" b="1" dirty="0">
                <a:latin typeface="+mn-lt"/>
              </a:rPr>
              <a:t>Proclamations</a:t>
            </a:r>
          </a:p>
          <a:p>
            <a:pPr marL="800100" lvl="1" indent="-342900">
              <a:lnSpc>
                <a:spcPct val="150000"/>
              </a:lnSpc>
              <a:buFont typeface="Arial" panose="020B0604020202020204" pitchFamily="34" charset="0"/>
              <a:buChar char="•"/>
              <a:defRPr/>
            </a:pPr>
            <a:r>
              <a:rPr lang="en-US" altLang="en-US" sz="2800" b="1" dirty="0">
                <a:latin typeface="+mn-lt"/>
              </a:rPr>
              <a:t>Event Promotion</a:t>
            </a:r>
          </a:p>
          <a:p>
            <a:pPr marL="800100" lvl="1" indent="-342900">
              <a:lnSpc>
                <a:spcPct val="150000"/>
              </a:lnSpc>
              <a:buFont typeface="Arial" panose="020B0604020202020204" pitchFamily="34" charset="0"/>
              <a:buChar char="•"/>
              <a:defRPr/>
            </a:pPr>
            <a:r>
              <a:rPr lang="en-US" altLang="en-US" sz="2800" b="1" dirty="0">
                <a:latin typeface="+mn-lt"/>
              </a:rPr>
              <a:t>Awards Program</a:t>
            </a:r>
          </a:p>
        </p:txBody>
      </p:sp>
      <p:pic>
        <p:nvPicPr>
          <p:cNvPr id="532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1910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29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2775" y="1484313"/>
            <a:ext cx="8353425" cy="1143000"/>
          </a:xfrm>
        </p:spPr>
        <p:txBody>
          <a:bodyPr rtlCol="0">
            <a:noAutofit/>
          </a:bodyPr>
          <a:lstStyle/>
          <a:p>
            <a:pPr algn="l" eaLnBrk="1" fontAlgn="auto" hangingPunct="1">
              <a:spcAft>
                <a:spcPts val="0"/>
              </a:spcAft>
              <a:defRPr/>
            </a:pPr>
            <a:r>
              <a:rPr lang="en-US" altLang="en-US" sz="3600" b="1" dirty="0" smtClean="0">
                <a:solidFill>
                  <a:srgbClr val="660033"/>
                </a:solidFill>
                <a:latin typeface="+mn-lt"/>
                <a:cs typeface="Arial" panose="020B0604020202020204" pitchFamily="34" charset="0"/>
              </a:rPr>
              <a:t>CPWA Outreach at PWX:</a:t>
            </a:r>
          </a:p>
        </p:txBody>
      </p:sp>
      <p:sp>
        <p:nvSpPr>
          <p:cNvPr id="3075" name="Rectangle 3"/>
          <p:cNvSpPr>
            <a:spLocks noGrp="1" noChangeArrowheads="1"/>
          </p:cNvSpPr>
          <p:nvPr>
            <p:ph type="subTitle" idx="1"/>
          </p:nvPr>
        </p:nvSpPr>
        <p:spPr>
          <a:xfrm>
            <a:off x="723900" y="2590800"/>
            <a:ext cx="7696200" cy="3759200"/>
          </a:xfrm>
        </p:spPr>
        <p:txBody>
          <a:bodyPr rtlCol="0">
            <a:noAutofit/>
          </a:bodyPr>
          <a:lstStyle/>
          <a:p>
            <a:pPr marL="457200" indent="-457200" algn="l" eaLnBrk="1" fontAlgn="auto" hangingPunct="1">
              <a:lnSpc>
                <a:spcPct val="150000"/>
              </a:lnSpc>
              <a:spcAft>
                <a:spcPts val="0"/>
              </a:spcAft>
              <a:buFont typeface="Arial" panose="020B0604020202020204" pitchFamily="34" charset="0"/>
              <a:buChar char="•"/>
              <a:defRPr/>
            </a:pPr>
            <a:r>
              <a:rPr lang="en-US" altLang="en-US" sz="2800" b="1" dirty="0">
                <a:solidFill>
                  <a:schemeClr val="tx1"/>
                </a:solidFill>
              </a:rPr>
              <a:t>CPWA Luncheon</a:t>
            </a:r>
          </a:p>
          <a:p>
            <a:pPr marL="457200" indent="-457200" algn="l" eaLnBrk="1" fontAlgn="auto" hangingPunct="1">
              <a:lnSpc>
                <a:spcPct val="150000"/>
              </a:lnSpc>
              <a:spcAft>
                <a:spcPts val="0"/>
              </a:spcAft>
              <a:buFont typeface="Arial" panose="020B0604020202020204" pitchFamily="34" charset="0"/>
              <a:buChar char="•"/>
              <a:defRPr/>
            </a:pPr>
            <a:r>
              <a:rPr lang="en-US" altLang="en-US" sz="2800" b="1" dirty="0">
                <a:solidFill>
                  <a:schemeClr val="tx1"/>
                </a:solidFill>
              </a:rPr>
              <a:t>CPWA International Infrastructure Roundtable</a:t>
            </a:r>
          </a:p>
          <a:p>
            <a:pPr marL="457200" indent="-457200" algn="l" eaLnBrk="1" fontAlgn="auto" hangingPunct="1">
              <a:lnSpc>
                <a:spcPct val="150000"/>
              </a:lnSpc>
              <a:spcAft>
                <a:spcPts val="0"/>
              </a:spcAft>
              <a:buFont typeface="Arial" panose="020B0604020202020204" pitchFamily="34" charset="0"/>
              <a:buChar char="•"/>
              <a:defRPr/>
            </a:pPr>
            <a:r>
              <a:rPr lang="en-US" altLang="en-US" sz="2800" b="1" dirty="0">
                <a:solidFill>
                  <a:schemeClr val="tx1"/>
                </a:solidFill>
              </a:rPr>
              <a:t>CPWA Educational Session</a:t>
            </a:r>
          </a:p>
          <a:p>
            <a:pPr algn="l" eaLnBrk="1" fontAlgn="auto" hangingPunct="1">
              <a:spcBef>
                <a:spcPts val="0"/>
              </a:spcBef>
              <a:spcAft>
                <a:spcPts val="0"/>
              </a:spcAft>
              <a:buFont typeface="Arial" panose="020B0604020202020204" pitchFamily="34" charset="0"/>
              <a:buNone/>
              <a:defRPr/>
            </a:pPr>
            <a:endParaRPr lang="en-US" altLang="en-US" sz="2800" dirty="0">
              <a:solidFill>
                <a:schemeClr val="tx1"/>
              </a:solidFill>
              <a:latin typeface="Arial" panose="020B0604020202020204" pitchFamily="34" charset="0"/>
              <a:cs typeface="Arial" panose="020B0604020202020204" pitchFamily="34" charset="0"/>
            </a:endParaRPr>
          </a:p>
        </p:txBody>
      </p:sp>
      <p:sp>
        <p:nvSpPr>
          <p:cNvPr id="54276" name="AutoShape 2" descr="Image result for public work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sp>
        <p:nvSpPr>
          <p:cNvPr id="54277" name="AutoShape 4" descr="Image result for public work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pic>
        <p:nvPicPr>
          <p:cNvPr id="54278" name="Picture 4" descr="Description: MacShare:Mac Users:JDilley:Jon's Current Projects:Advocacy/D.C.:CPWA:CPWA1.jpg"/>
          <p:cNvPicPr>
            <a:picLocks noChangeAspect="1" noChangeArrowheads="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0" y="0"/>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934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2775" y="1484313"/>
            <a:ext cx="8353425" cy="1143000"/>
          </a:xfrm>
        </p:spPr>
        <p:txBody>
          <a:bodyPr rtlCol="0">
            <a:noAutofit/>
          </a:bodyPr>
          <a:lstStyle/>
          <a:p>
            <a:pPr algn="l" eaLnBrk="1" fontAlgn="auto" hangingPunct="1">
              <a:spcAft>
                <a:spcPts val="0"/>
              </a:spcAft>
              <a:defRPr/>
            </a:pPr>
            <a:r>
              <a:rPr lang="en-US" altLang="en-US" sz="3600" b="1" dirty="0" smtClean="0">
                <a:solidFill>
                  <a:srgbClr val="660033"/>
                </a:solidFill>
                <a:latin typeface="+mn-lt"/>
                <a:cs typeface="Arial" panose="020B0604020202020204" pitchFamily="34" charset="0"/>
              </a:rPr>
              <a:t>CPWA Advocacy Priorities</a:t>
            </a:r>
          </a:p>
        </p:txBody>
      </p:sp>
      <p:sp>
        <p:nvSpPr>
          <p:cNvPr id="3075" name="Rectangle 3"/>
          <p:cNvSpPr>
            <a:spLocks noGrp="1" noChangeArrowheads="1"/>
          </p:cNvSpPr>
          <p:nvPr>
            <p:ph type="subTitle" idx="1"/>
          </p:nvPr>
        </p:nvSpPr>
        <p:spPr>
          <a:xfrm>
            <a:off x="723900" y="2667000"/>
            <a:ext cx="7696200" cy="3352800"/>
          </a:xfrm>
        </p:spPr>
        <p:txBody>
          <a:bodyPr rtlCol="0">
            <a:noAutofit/>
          </a:bodyPr>
          <a:lstStyle/>
          <a:p>
            <a:pPr marL="514350" indent="-514350" algn="l" eaLnBrk="1" fontAlgn="auto" hangingPunct="1">
              <a:spcBef>
                <a:spcPts val="0"/>
              </a:spcBef>
              <a:spcAft>
                <a:spcPts val="0"/>
              </a:spcAft>
              <a:buFont typeface="+mj-lt"/>
              <a:buAutoNum type="arabicPeriod"/>
              <a:defRPr/>
            </a:pPr>
            <a:r>
              <a:rPr lang="en-US" altLang="en-US" sz="2800" b="1" dirty="0">
                <a:solidFill>
                  <a:schemeClr val="tx1"/>
                </a:solidFill>
              </a:rPr>
              <a:t>Dependable infrastructure funding</a:t>
            </a:r>
          </a:p>
          <a:p>
            <a:pPr marL="514350" indent="-514350" algn="l" eaLnBrk="1" fontAlgn="auto" hangingPunct="1">
              <a:spcBef>
                <a:spcPts val="0"/>
              </a:spcBef>
              <a:spcAft>
                <a:spcPts val="0"/>
              </a:spcAft>
              <a:buFont typeface="+mj-lt"/>
              <a:buAutoNum type="arabicPeriod"/>
              <a:defRPr/>
            </a:pPr>
            <a:endParaRPr lang="en-US" altLang="en-US" sz="2800" b="1" dirty="0">
              <a:solidFill>
                <a:schemeClr val="tx1"/>
              </a:solidFill>
            </a:endParaRPr>
          </a:p>
          <a:p>
            <a:pPr marL="514350" indent="-514350" algn="l" eaLnBrk="1" fontAlgn="auto" hangingPunct="1">
              <a:spcBef>
                <a:spcPts val="0"/>
              </a:spcBef>
              <a:spcAft>
                <a:spcPts val="0"/>
              </a:spcAft>
              <a:buFont typeface="+mj-lt"/>
              <a:buAutoNum type="arabicPeriod"/>
              <a:defRPr/>
            </a:pPr>
            <a:r>
              <a:rPr lang="en-US" altLang="en-US" sz="2800" b="1" dirty="0">
                <a:solidFill>
                  <a:schemeClr val="tx1"/>
                </a:solidFill>
              </a:rPr>
              <a:t>Build municipal capacity in asset management</a:t>
            </a:r>
          </a:p>
          <a:p>
            <a:pPr marL="514350" indent="-514350" algn="l" eaLnBrk="1" fontAlgn="auto" hangingPunct="1">
              <a:spcBef>
                <a:spcPts val="0"/>
              </a:spcBef>
              <a:spcAft>
                <a:spcPts val="0"/>
              </a:spcAft>
              <a:buFont typeface="+mj-lt"/>
              <a:buAutoNum type="arabicPeriod"/>
              <a:defRPr/>
            </a:pPr>
            <a:endParaRPr lang="en-US" altLang="en-US" sz="2800" b="1" dirty="0">
              <a:solidFill>
                <a:schemeClr val="tx1"/>
              </a:solidFill>
            </a:endParaRPr>
          </a:p>
          <a:p>
            <a:pPr marL="514350" indent="-514350" algn="l" eaLnBrk="1" fontAlgn="auto" hangingPunct="1">
              <a:spcBef>
                <a:spcPts val="0"/>
              </a:spcBef>
              <a:spcAft>
                <a:spcPts val="0"/>
              </a:spcAft>
              <a:buFont typeface="+mj-lt"/>
              <a:buAutoNum type="arabicPeriod"/>
              <a:defRPr/>
            </a:pPr>
            <a:r>
              <a:rPr lang="en-US" altLang="en-US" sz="2800" b="1" dirty="0">
                <a:solidFill>
                  <a:schemeClr val="tx1"/>
                </a:solidFill>
              </a:rPr>
              <a:t>Sustainable public works projects</a:t>
            </a:r>
          </a:p>
          <a:p>
            <a:pPr algn="l" eaLnBrk="1" fontAlgn="auto" hangingPunct="1">
              <a:spcBef>
                <a:spcPts val="0"/>
              </a:spcBef>
              <a:spcAft>
                <a:spcPts val="0"/>
              </a:spcAft>
              <a:buFont typeface="Arial" panose="020B0604020202020204" pitchFamily="34" charset="0"/>
              <a:buNone/>
              <a:defRPr/>
            </a:pPr>
            <a:endParaRPr lang="en-US" altLang="en-US" sz="2800" dirty="0">
              <a:solidFill>
                <a:schemeClr val="tx1"/>
              </a:solidFill>
              <a:latin typeface="Arial" panose="020B0604020202020204" pitchFamily="34" charset="0"/>
              <a:cs typeface="Arial" panose="020B0604020202020204" pitchFamily="34" charset="0"/>
            </a:endParaRPr>
          </a:p>
        </p:txBody>
      </p:sp>
      <p:sp>
        <p:nvSpPr>
          <p:cNvPr id="55300" name="AutoShape 2" descr="Image result for public work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sp>
        <p:nvSpPr>
          <p:cNvPr id="55301" name="AutoShape 4" descr="Image result for public work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endParaRPr lang="en-CA" altLang="en-US" sz="2400">
              <a:latin typeface="Arial" charset="0"/>
            </a:endParaRPr>
          </a:p>
        </p:txBody>
      </p:sp>
      <p:pic>
        <p:nvPicPr>
          <p:cNvPr id="55302" name="Picture 4" descr="Description: MacShare:Mac Users:JDilley:Jon's Current Projects:Advocacy/D.C.:CPWA:CPWA1.jpg"/>
          <p:cNvPicPr>
            <a:picLocks noChangeAspect="1" noChangeArrowheads="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0" y="0"/>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46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1188" y="1090613"/>
            <a:ext cx="7772400" cy="1143000"/>
          </a:xfrm>
        </p:spPr>
        <p:txBody>
          <a:bodyPr rtlCol="0">
            <a:normAutofit fontScale="90000"/>
          </a:bodyPr>
          <a:lstStyle/>
          <a:p>
            <a:pPr eaLnBrk="1" fontAlgn="auto" hangingPunct="1">
              <a:spcAft>
                <a:spcPts val="0"/>
              </a:spcAft>
              <a:defRPr/>
            </a:pPr>
            <a:r>
              <a:rPr lang="en-US" altLang="en-US" sz="3200" b="1" dirty="0" smtClean="0">
                <a:solidFill>
                  <a:srgbClr val="C00000"/>
                </a:solidFill>
              </a:rPr>
              <a:t/>
            </a:r>
            <a:br>
              <a:rPr lang="en-US" altLang="en-US" sz="3200" b="1" dirty="0" smtClean="0">
                <a:solidFill>
                  <a:srgbClr val="C00000"/>
                </a:solidFill>
              </a:rPr>
            </a:br>
            <a:r>
              <a:rPr lang="en-US" altLang="en-US" sz="3200" b="1" dirty="0" smtClean="0">
                <a:solidFill>
                  <a:srgbClr val="C00000"/>
                </a:solidFill>
              </a:rPr>
              <a:t/>
            </a:r>
            <a:br>
              <a:rPr lang="en-US" altLang="en-US" sz="3200" b="1" dirty="0" smtClean="0">
                <a:solidFill>
                  <a:srgbClr val="C00000"/>
                </a:solidFill>
              </a:rPr>
            </a:br>
            <a:r>
              <a:rPr lang="en-US" altLang="en-US" sz="4000" b="1" dirty="0" smtClean="0"/>
              <a:t>Working With Others</a:t>
            </a:r>
            <a:br>
              <a:rPr lang="en-US" altLang="en-US" sz="4000" b="1" dirty="0" smtClean="0"/>
            </a:br>
            <a:r>
              <a:rPr lang="en-US" altLang="en-US" sz="3200" b="1" dirty="0" smtClean="0"/>
              <a:t/>
            </a:r>
            <a:br>
              <a:rPr lang="en-US" altLang="en-US" sz="3200" b="1" dirty="0" smtClean="0"/>
            </a:br>
            <a:endParaRPr lang="en-US" altLang="en-US" sz="3200" b="1" dirty="0" smtClean="0"/>
          </a:p>
        </p:txBody>
      </p:sp>
      <p:sp>
        <p:nvSpPr>
          <p:cNvPr id="6147" name="Content Placeholder 2"/>
          <p:cNvSpPr>
            <a:spLocks noGrp="1"/>
          </p:cNvSpPr>
          <p:nvPr>
            <p:ph idx="1"/>
          </p:nvPr>
        </p:nvSpPr>
        <p:spPr>
          <a:xfrm>
            <a:off x="304800" y="2133600"/>
            <a:ext cx="8534400" cy="3962400"/>
          </a:xfrm>
        </p:spPr>
        <p:txBody>
          <a:bodyPr rtlCol="0">
            <a:normAutofit/>
          </a:bodyPr>
          <a:lstStyle/>
          <a:p>
            <a:pPr eaLnBrk="1" fontAlgn="auto" hangingPunct="1">
              <a:spcAft>
                <a:spcPts val="0"/>
              </a:spcAft>
              <a:buFont typeface="Arial" panose="020B0604020202020204" pitchFamily="34" charset="0"/>
              <a:buChar char="•"/>
              <a:defRPr/>
            </a:pPr>
            <a:r>
              <a:rPr lang="en-US" altLang="en-US" sz="2800" b="1" dirty="0" smtClean="0">
                <a:solidFill>
                  <a:srgbClr val="660033"/>
                </a:solidFill>
              </a:rPr>
              <a:t>The Municipal Infrastructure Forum – “one voice” for infrastructure</a:t>
            </a:r>
          </a:p>
          <a:p>
            <a:pPr eaLnBrk="1" fontAlgn="auto" hangingPunct="1">
              <a:spcAft>
                <a:spcPts val="0"/>
              </a:spcAft>
              <a:buFont typeface="Arial" panose="020B0604020202020204" pitchFamily="34" charset="0"/>
              <a:buChar char="•"/>
              <a:defRPr/>
            </a:pPr>
            <a:endParaRPr lang="en-US" altLang="en-US" sz="2800" b="1" dirty="0">
              <a:solidFill>
                <a:srgbClr val="660033"/>
              </a:solidFill>
            </a:endParaRPr>
          </a:p>
          <a:p>
            <a:pPr eaLnBrk="1" fontAlgn="auto" hangingPunct="1">
              <a:spcAft>
                <a:spcPts val="0"/>
              </a:spcAft>
              <a:buFont typeface="Arial" panose="020B0604020202020204" pitchFamily="34" charset="0"/>
              <a:buChar char="•"/>
              <a:defRPr/>
            </a:pPr>
            <a:r>
              <a:rPr lang="en-US" altLang="en-US" sz="2800" b="1" dirty="0" smtClean="0"/>
              <a:t>2012 and 2016 Canadian Infrastructure Report Card</a:t>
            </a:r>
          </a:p>
          <a:p>
            <a:pPr marL="0" indent="0" eaLnBrk="1" fontAlgn="auto" hangingPunct="1">
              <a:spcAft>
                <a:spcPts val="0"/>
              </a:spcAft>
              <a:buFontTx/>
              <a:buNone/>
              <a:defRPr/>
            </a:pPr>
            <a:endParaRPr lang="en-US" altLang="en-US" sz="2800" b="1" dirty="0" smtClean="0"/>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4495800"/>
            <a:ext cx="40925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4" descr="Description: MacShare:Mac Users:JDilley:Jon's Current Projects:Advocacy/D.C.:CPWA:CPWA1.jpg"/>
          <p:cNvPicPr>
            <a:picLocks noChangeAspect="1" noChangeArrowheads="1"/>
          </p:cNvPicPr>
          <p:nvPr/>
        </p:nvPicPr>
        <p:blipFill>
          <a:blip r:embed="rId4" cstate="print">
            <a:extLst>
              <a:ext uri="{28A0092B-C50C-407E-A947-70E740481C1C}">
                <a14:useLocalDpi xmlns:a14="http://schemas.microsoft.com/office/drawing/2010/main" val="0"/>
              </a:ext>
            </a:extLst>
          </a:blip>
          <a:srcRect b="50000"/>
          <a:stretch>
            <a:fillRect/>
          </a:stretch>
        </p:blipFill>
        <p:spPr bwMode="auto">
          <a:xfrm>
            <a:off x="0" y="0"/>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49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613"/>
            <a:ext cx="8229600" cy="1143000"/>
          </a:xfrm>
        </p:spPr>
        <p:txBody>
          <a:bodyPr/>
          <a:lstStyle/>
          <a:p>
            <a:pPr algn="l"/>
            <a:r>
              <a:rPr lang="en-CA" sz="3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Canadian </a:t>
            </a:r>
            <a:r>
              <a:rPr lang="en-CA" sz="3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Infrastructure Report Card</a:t>
            </a:r>
            <a:endParaRPr lang="en-CA" sz="3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209800"/>
            <a:ext cx="8229600" cy="4525963"/>
          </a:xfrm>
        </p:spPr>
        <p:txBody>
          <a:bodyPr/>
          <a:lstStyle/>
          <a:p>
            <a:pPr lvl="0">
              <a:spcBef>
                <a:spcPts val="1200"/>
              </a:spcBef>
              <a:buFont typeface="Wingdings" pitchFamily="2" charset="2"/>
              <a:buChar char="ü"/>
            </a:pPr>
            <a:r>
              <a:rPr lang="en-US" sz="2700" dirty="0" smtClean="0"/>
              <a:t>Assess the health of Canada’s municipal infrastructure </a:t>
            </a:r>
          </a:p>
          <a:p>
            <a:pPr lvl="0">
              <a:spcBef>
                <a:spcPts val="1200"/>
              </a:spcBef>
              <a:buFont typeface="Wingdings" pitchFamily="2" charset="2"/>
              <a:buChar char="ü"/>
            </a:pPr>
            <a:r>
              <a:rPr lang="en-US" sz="2700" dirty="0" smtClean="0"/>
              <a:t>Raise awareness on the key infrastructure challenges Canada is facing</a:t>
            </a:r>
            <a:endParaRPr lang="en-US" sz="2700" dirty="0"/>
          </a:p>
          <a:p>
            <a:pPr lvl="0">
              <a:spcBef>
                <a:spcPts val="1200"/>
              </a:spcBef>
              <a:buFont typeface="Wingdings" pitchFamily="2" charset="2"/>
              <a:buChar char="ü"/>
            </a:pPr>
            <a:r>
              <a:rPr lang="en-US" sz="2700" dirty="0" smtClean="0"/>
              <a:t>Inform stakeholders about issues and trends to enable evidence-based decision making</a:t>
            </a:r>
          </a:p>
          <a:p>
            <a:pPr lvl="0">
              <a:spcBef>
                <a:spcPts val="1200"/>
              </a:spcBef>
              <a:buFont typeface="Wingdings" pitchFamily="2" charset="2"/>
              <a:buChar char="ü"/>
            </a:pPr>
            <a:r>
              <a:rPr lang="en-US" sz="2700" dirty="0" smtClean="0"/>
              <a:t>NOT prescriptive</a:t>
            </a:r>
          </a:p>
          <a:p>
            <a:endParaRPr lang="en-CA" sz="2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7</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30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oAutofit/>
          </a:bodyPr>
          <a:lstStyle/>
          <a:p>
            <a: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2012 </a:t>
            </a:r>
            <a:r>
              <a:rPr lang="en-CA" sz="2800" b="1" dirty="0">
                <a:solidFill>
                  <a:srgbClr val="C00000"/>
                </a:solidFill>
                <a:latin typeface="Verdana" panose="020B0604030504040204" pitchFamily="34" charset="0"/>
                <a:ea typeface="Verdana" panose="020B0604030504040204" pitchFamily="34" charset="0"/>
                <a:cs typeface="Verdana" panose="020B0604030504040204" pitchFamily="34" charset="0"/>
              </a:rPr>
              <a:t>Canadian Infrastructure Report </a:t>
            </a:r>
            <a: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Card</a:t>
            </a:r>
            <a:r>
              <a:rPr lang="en-CA" sz="2800" dirty="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en-CA" sz="2800" dirty="0">
                <a:solidFill>
                  <a:srgbClr val="C00000"/>
                </a:solidFill>
                <a:latin typeface="Verdana" panose="020B0604030504040204" pitchFamily="34" charset="0"/>
                <a:ea typeface="Verdana" panose="020B0604030504040204" pitchFamily="34" charset="0"/>
                <a:cs typeface="Verdana" panose="020B0604030504040204" pitchFamily="34" charset="0"/>
              </a:rPr>
            </a:br>
            <a:endParaRPr lang="en-CA" sz="2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828800"/>
            <a:ext cx="8229600" cy="4525963"/>
          </a:xfrm>
        </p:spPr>
        <p:txBody>
          <a:bodyPr>
            <a:normAutofit lnSpcReduction="10000"/>
          </a:bodyPr>
          <a:lstStyle/>
          <a:p>
            <a:pPr lvl="0">
              <a:spcBef>
                <a:spcPts val="1200"/>
              </a:spcBef>
            </a:pPr>
            <a:endParaRPr lang="en-CA" sz="2700" dirty="0" smtClean="0">
              <a:latin typeface="Verdana" panose="020B0604030504040204" pitchFamily="34" charset="0"/>
              <a:ea typeface="Verdana" panose="020B0604030504040204" pitchFamily="34" charset="0"/>
              <a:cs typeface="Verdana" panose="020B0604030504040204" pitchFamily="34" charset="0"/>
            </a:endParaRPr>
          </a:p>
          <a:p>
            <a:pPr lvl="0">
              <a:spcBef>
                <a:spcPts val="1200"/>
              </a:spcBef>
            </a:pPr>
            <a:r>
              <a:rPr lang="en-CA" sz="2600" dirty="0" smtClean="0">
                <a:latin typeface="Verdana" panose="020B0604030504040204" pitchFamily="34" charset="0"/>
                <a:ea typeface="Verdana" panose="020B0604030504040204" pitchFamily="34" charset="0"/>
                <a:cs typeface="Verdana" panose="020B0604030504040204" pitchFamily="34" charset="0"/>
              </a:rPr>
              <a:t>Provided </a:t>
            </a:r>
            <a:r>
              <a:rPr lang="en-CA" sz="2600" dirty="0">
                <a:latin typeface="Verdana" panose="020B0604030504040204" pitchFamily="34" charset="0"/>
                <a:ea typeface="Verdana" panose="020B0604030504040204" pitchFamily="34" charset="0"/>
                <a:cs typeface="Verdana" panose="020B0604030504040204" pitchFamily="34" charset="0"/>
              </a:rPr>
              <a:t>much-needed data at a time when </a:t>
            </a:r>
            <a:r>
              <a:rPr lang="en-CA" sz="2600" dirty="0" smtClean="0">
                <a:latin typeface="Verdana" panose="020B0604030504040204" pitchFamily="34" charset="0"/>
                <a:ea typeface="Verdana" panose="020B0604030504040204" pitchFamily="34" charset="0"/>
                <a:cs typeface="Verdana" panose="020B0604030504040204" pitchFamily="34" charset="0"/>
              </a:rPr>
              <a:t>CPWA </a:t>
            </a:r>
            <a:r>
              <a:rPr lang="en-CA" sz="2600" dirty="0">
                <a:latin typeface="Verdana" panose="020B0604030504040204" pitchFamily="34" charset="0"/>
                <a:ea typeface="Verdana" panose="020B0604030504040204" pitchFamily="34" charset="0"/>
                <a:cs typeface="Verdana" panose="020B0604030504040204" pitchFamily="34" charset="0"/>
              </a:rPr>
              <a:t>and other stakeholders were  advocating for a Long-Term Infrastructure Plan (LTIP)</a:t>
            </a:r>
          </a:p>
          <a:p>
            <a:pPr lvl="0">
              <a:spcBef>
                <a:spcPts val="1200"/>
              </a:spcBef>
            </a:pPr>
            <a:r>
              <a:rPr lang="en-CA" sz="2600" dirty="0" smtClean="0">
                <a:latin typeface="Verdana" panose="020B0604030504040204" pitchFamily="34" charset="0"/>
                <a:ea typeface="Verdana" panose="020B0604030504040204" pitchFamily="34" charset="0"/>
                <a:cs typeface="Verdana" panose="020B0604030504040204" pitchFamily="34" charset="0"/>
              </a:rPr>
              <a:t>Report </a:t>
            </a:r>
            <a:r>
              <a:rPr lang="en-CA" sz="2600" dirty="0">
                <a:latin typeface="Verdana" panose="020B0604030504040204" pitchFamily="34" charset="0"/>
                <a:ea typeface="Verdana" panose="020B0604030504040204" pitchFamily="34" charset="0"/>
                <a:cs typeface="Verdana" panose="020B0604030504040204" pitchFamily="34" charset="0"/>
              </a:rPr>
              <a:t>pointed to a demonstrable need for infrastructure investments to maintain and improve service levels</a:t>
            </a:r>
          </a:p>
          <a:p>
            <a:pPr lvl="0">
              <a:spcBef>
                <a:spcPts val="1200"/>
              </a:spcBef>
            </a:pPr>
            <a:r>
              <a:rPr lang="en-CA" sz="2600" dirty="0" smtClean="0">
                <a:latin typeface="Verdana" panose="020B0604030504040204" pitchFamily="34" charset="0"/>
                <a:ea typeface="Verdana" panose="020B0604030504040204" pitchFamily="34" charset="0"/>
                <a:cs typeface="Verdana" panose="020B0604030504040204" pitchFamily="34" charset="0"/>
              </a:rPr>
              <a:t>Shed </a:t>
            </a:r>
            <a:r>
              <a:rPr lang="en-CA" sz="2600" dirty="0">
                <a:latin typeface="Verdana" panose="020B0604030504040204" pitchFamily="34" charset="0"/>
                <a:ea typeface="Verdana" panose="020B0604030504040204" pitchFamily="34" charset="0"/>
                <a:cs typeface="Verdana" panose="020B0604030504040204" pitchFamily="34" charset="0"/>
              </a:rPr>
              <a:t>light on </a:t>
            </a:r>
            <a:r>
              <a:rPr lang="en-CA" sz="2600" dirty="0" smtClean="0">
                <a:latin typeface="Verdana" panose="020B0604030504040204" pitchFamily="34" charset="0"/>
                <a:ea typeface="Verdana" panose="020B0604030504040204" pitchFamily="34" charset="0"/>
                <a:cs typeface="Verdana" panose="020B0604030504040204" pitchFamily="34" charset="0"/>
              </a:rPr>
              <a:t>asset </a:t>
            </a:r>
            <a:r>
              <a:rPr lang="en-CA" sz="2600" dirty="0">
                <a:latin typeface="Verdana" panose="020B0604030504040204" pitchFamily="34" charset="0"/>
                <a:ea typeface="Verdana" panose="020B0604030504040204" pitchFamily="34" charset="0"/>
                <a:cs typeface="Verdana" panose="020B0604030504040204" pitchFamily="34" charset="0"/>
              </a:rPr>
              <a:t>management practices </a:t>
            </a:r>
            <a:r>
              <a:rPr lang="en-CA" sz="2600" dirty="0" smtClean="0">
                <a:latin typeface="Verdana" panose="020B0604030504040204" pitchFamily="34" charset="0"/>
                <a:ea typeface="Verdana" panose="020B0604030504040204" pitchFamily="34" charset="0"/>
                <a:cs typeface="Verdana" panose="020B0604030504040204" pitchFamily="34" charset="0"/>
              </a:rPr>
              <a:t>in Canada</a:t>
            </a:r>
            <a:endParaRPr lang="en-CA" sz="2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8</a:t>
            </a:fld>
            <a:endParaRPr lang="en-CA"/>
          </a:p>
        </p:txBody>
      </p:sp>
      <p:pic>
        <p:nvPicPr>
          <p:cNvPr id="7"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47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66800"/>
            <a:ext cx="8744272" cy="1143000"/>
          </a:xfrm>
        </p:spPr>
        <p:txBody>
          <a:bodyPr>
            <a:noAutofit/>
          </a:bodyPr>
          <a:lstStyle/>
          <a:p>
            <a:pPr algn="l"/>
            <a: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2016 CIRC: 	New asset classes, </a:t>
            </a:r>
            <a:b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en-CA" sz="28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CA"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new approach</a:t>
            </a:r>
            <a:endParaRPr lang="en-CA" sz="28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67544" y="2133600"/>
            <a:ext cx="8208912" cy="3447098"/>
          </a:xfrm>
          <a:prstGeom prst="rect">
            <a:avLst/>
          </a:prstGeom>
        </p:spPr>
        <p:txBody>
          <a:bodyPr wrap="square">
            <a:spAutoFit/>
          </a:bodyPr>
          <a:lstStyle/>
          <a:p>
            <a:pPr marL="457200" lvl="0" indent="-457200">
              <a:spcBef>
                <a:spcPts val="1200"/>
              </a:spcBef>
              <a:buFont typeface="Arial" panose="020B0604020202020204" pitchFamily="34" charset="0"/>
              <a:buChar char="•"/>
            </a:pPr>
            <a:r>
              <a:rPr lang="en-CA" sz="2600" dirty="0" smtClean="0">
                <a:latin typeface="Verdana" panose="020B0604030504040204" pitchFamily="34" charset="0"/>
                <a:ea typeface="Verdana" panose="020B0604030504040204" pitchFamily="34" charset="0"/>
                <a:cs typeface="Verdana" panose="020B0604030504040204" pitchFamily="34" charset="0"/>
              </a:rPr>
              <a:t>Expanded to include new asset classes: municipal bridges, buildings, sport and recreation facilities and public transit systems</a:t>
            </a:r>
          </a:p>
          <a:p>
            <a:pPr marL="457200" lvl="0" indent="-457200">
              <a:spcBef>
                <a:spcPts val="1200"/>
              </a:spcBef>
              <a:buFont typeface="Arial" panose="020B0604020202020204" pitchFamily="34" charset="0"/>
              <a:buChar char="•"/>
            </a:pPr>
            <a:r>
              <a:rPr lang="en-CA" sz="2600" dirty="0" smtClean="0">
                <a:latin typeface="Verdana" panose="020B0604030504040204" pitchFamily="34" charset="0"/>
                <a:ea typeface="Verdana" panose="020B0604030504040204" pitchFamily="34" charset="0"/>
                <a:cs typeface="Verdana" panose="020B0604030504040204" pitchFamily="34" charset="0"/>
              </a:rPr>
              <a:t>Federal-Provincial/Territorial Sport Committee (FPTSC) and the Canadian Urban Transit Association (CUTA) provided funding to support </a:t>
            </a:r>
            <a:r>
              <a:rPr lang="en-CA" sz="2600" dirty="0" smtClean="0">
                <a:latin typeface="Verdana" panose="020B0604030504040204" pitchFamily="34" charset="0"/>
                <a:ea typeface="Verdana" panose="020B0604030504040204" pitchFamily="34" charset="0"/>
                <a:cs typeface="Verdana" panose="020B0604030504040204" pitchFamily="34" charset="0"/>
              </a:rPr>
              <a:t>expansion</a:t>
            </a:r>
            <a:endParaRPr lang="en-CA" sz="2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326" y="6067424"/>
            <a:ext cx="2233613"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3EA4447-E33D-41DD-965A-9A4432800574}" type="slidenum">
              <a:rPr lang="en-CA" smtClean="0"/>
              <a:pPr/>
              <a:t>9</a:t>
            </a:fld>
            <a:endParaRPr lang="en-CA"/>
          </a:p>
        </p:txBody>
      </p:sp>
      <p:pic>
        <p:nvPicPr>
          <p:cNvPr id="8" name="Picture 4" descr="Description: MacShare:Mac Users:JDilley:Jon's Current Projects:Advocacy/D.C.:CPWA:CPW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0" y="1"/>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46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2722</Words>
  <Application>Microsoft Office PowerPoint</Application>
  <PresentationFormat>On-screen Show (4:3)</PresentationFormat>
  <Paragraphs>283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CPWA Overview</vt:lpstr>
      <vt:lpstr>Canadian Public Works Association</vt:lpstr>
      <vt:lpstr>CPWA Outreach: National Public Works Week Campaign</vt:lpstr>
      <vt:lpstr>CPWA Outreach at PWX:</vt:lpstr>
      <vt:lpstr>CPWA Advocacy Priorities</vt:lpstr>
      <vt:lpstr>  Working With Others  </vt:lpstr>
      <vt:lpstr>Canadian Infrastructure Report Card</vt:lpstr>
      <vt:lpstr> 2012 Canadian Infrastructure Report Card </vt:lpstr>
      <vt:lpstr>2016 CIRC:  New asset classes,     new approach</vt:lpstr>
      <vt:lpstr>2016 CIRC: Key findings</vt:lpstr>
      <vt:lpstr>2016 CIRC: Key findings</vt:lpstr>
      <vt:lpstr>2016 CIRC: Key findings</vt:lpstr>
      <vt:lpstr>2016 CIRC: Key findings</vt:lpstr>
      <vt:lpstr>PowerPoint Presentation</vt:lpstr>
      <vt:lpstr>2016 CIRC: Key findings</vt:lpstr>
      <vt:lpstr>2016 CIRC: Key findings</vt:lpstr>
      <vt:lpstr>2016 CIRC: Key findings  Asset Management</vt:lpstr>
      <vt:lpstr>2016 CIRC: Key findings Asset Management</vt:lpstr>
      <vt:lpstr>2016 CIRC: Key findings</vt:lpstr>
      <vt:lpstr>2016 CIRC: Key findings</vt:lpstr>
      <vt:lpstr>PowerPoint Presentation</vt:lpstr>
      <vt:lpstr>2016 CIRC: Key findings</vt:lpstr>
      <vt:lpstr>2016 CIRC: Key findings  Asset Management</vt:lpstr>
      <vt:lpstr>2016 CIRC: Key findings Asset Management</vt:lpstr>
      <vt:lpstr>2016 CIRC: Key findings</vt:lpstr>
    </vt:vector>
  </TitlesOfParts>
  <Company>City of Guelph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CPWA Overview</dc:title>
  <dc:creator>Kealy Dedman</dc:creator>
  <cp:lastModifiedBy>Kealy Dedman</cp:lastModifiedBy>
  <cp:revision>3</cp:revision>
  <dcterms:created xsi:type="dcterms:W3CDTF">2016-04-18T01:10:07Z</dcterms:created>
  <dcterms:modified xsi:type="dcterms:W3CDTF">2016-04-18T01:33:16Z</dcterms:modified>
</cp:coreProperties>
</file>